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69" r:id="rId3"/>
    <p:sldId id="270" r:id="rId4"/>
    <p:sldId id="257" r:id="rId5"/>
    <p:sldId id="272" r:id="rId6"/>
    <p:sldId id="271" r:id="rId7"/>
    <p:sldId id="273" r:id="rId8"/>
    <p:sldId id="277" r:id="rId9"/>
    <p:sldId id="278" r:id="rId10"/>
    <p:sldId id="261" r:id="rId11"/>
    <p:sldId id="279" r:id="rId12"/>
    <p:sldId id="275" r:id="rId13"/>
    <p:sldId id="274" r:id="rId14"/>
    <p:sldId id="280" r:id="rId15"/>
    <p:sldId id="276" r:id="rId16"/>
    <p:sldId id="264" r:id="rId17"/>
    <p:sldId id="285" r:id="rId18"/>
    <p:sldId id="282" r:id="rId19"/>
    <p:sldId id="283" r:id="rId20"/>
    <p:sldId id="284" r:id="rId21"/>
    <p:sldId id="287" r:id="rId22"/>
    <p:sldId id="265" r:id="rId23"/>
    <p:sldId id="289" r:id="rId24"/>
    <p:sldId id="288" r:id="rId25"/>
    <p:sldId id="292" r:id="rId26"/>
    <p:sldId id="266" r:id="rId27"/>
    <p:sldId id="286" r:id="rId28"/>
    <p:sldId id="268" r:id="rId29"/>
    <p:sldId id="290" r:id="rId30"/>
    <p:sldId id="291" r:id="rId31"/>
    <p:sldId id="293" r:id="rId32"/>
    <p:sldId id="295" r:id="rId33"/>
    <p:sldId id="296" r:id="rId34"/>
    <p:sldId id="298" r:id="rId35"/>
    <p:sldId id="299" r:id="rId36"/>
    <p:sldId id="300" r:id="rId37"/>
    <p:sldId id="301" r:id="rId38"/>
    <p:sldId id="294" r:id="rId39"/>
    <p:sldId id="302" r:id="rId4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117A01-30CF-449A-A2F9-8EF690BBEA7D}" type="datetimeFigureOut">
              <a:rPr lang="pl-PL" smtClean="0"/>
              <a:t>2020-11-04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37B37-2462-405E-97ED-8AD65141E9A6}" type="slidenum">
              <a:rPr lang="pl-PL" smtClean="0"/>
              <a:t>‹#›</a:t>
            </a:fld>
            <a:endParaRPr lang="pl-PL"/>
          </a:p>
        </p:txBody>
      </p:sp>
    </p:spTree>
    <p:extLst>
      <p:ext uri="{BB962C8B-B14F-4D97-AF65-F5344CB8AC3E}">
        <p14:creationId xmlns:p14="http://schemas.microsoft.com/office/powerpoint/2010/main" val="2101858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0D37B37-2462-405E-97ED-8AD65141E9A6}" type="slidenum">
              <a:rPr lang="pl-PL" smtClean="0"/>
              <a:t>22</a:t>
            </a:fld>
            <a:endParaRPr lang="pl-PL"/>
          </a:p>
        </p:txBody>
      </p:sp>
    </p:spTree>
    <p:extLst>
      <p:ext uri="{BB962C8B-B14F-4D97-AF65-F5344CB8AC3E}">
        <p14:creationId xmlns:p14="http://schemas.microsoft.com/office/powerpoint/2010/main" val="703696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FD17FA3B-C404-4317-B0BC-953931111309}" type="datetimeFigureOut">
              <a:rPr lang="pl-PL" smtClean="0"/>
              <a:t>2020-11-04</a:t>
            </a:fld>
            <a:endParaRPr lang="pl-PL"/>
          </a:p>
        </p:txBody>
      </p:sp>
      <p:sp>
        <p:nvSpPr>
          <p:cNvPr id="8" name="Slide Number Placeholder 7"/>
          <p:cNvSpPr>
            <a:spLocks noGrp="1"/>
          </p:cNvSpPr>
          <p:nvPr>
            <p:ph type="sldNum" sz="quarter" idx="11"/>
          </p:nvPr>
        </p:nvSpPr>
        <p:spPr/>
        <p:txBody>
          <a:bodyPr/>
          <a:lstStyle/>
          <a:p>
            <a:fld id="{0931897F-8F23-433E-A660-EFF8D3EDA506}" type="slidenum">
              <a:rPr lang="pl-PL" smtClean="0"/>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2020-11-04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2020-11-04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D17FA3B-C404-4317-B0BC-953931111309}" type="datetimeFigureOut">
              <a:rPr lang="pl-PL" smtClean="0"/>
              <a:t>2020-11-04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D17FA3B-C404-4317-B0BC-953931111309}" type="datetimeFigureOut">
              <a:rPr lang="pl-PL" smtClean="0"/>
              <a:t>2020-11-04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D17FA3B-C404-4317-B0BC-953931111309}" type="datetimeFigureOut">
              <a:rPr lang="pl-PL" smtClean="0"/>
              <a:t>2020-11-04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FD17FA3B-C404-4317-B0BC-953931111309}" type="datetimeFigureOut">
              <a:rPr lang="pl-PL" smtClean="0"/>
              <a:t>2020-11-04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931897F-8F23-433E-A660-EFF8D3EDA506}"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D17FA3B-C404-4317-B0BC-953931111309}" type="datetimeFigureOut">
              <a:rPr lang="pl-PL" smtClean="0"/>
              <a:t>2020-11-04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FA3B-C404-4317-B0BC-953931111309}" type="datetimeFigureOut">
              <a:rPr lang="pl-PL" smtClean="0"/>
              <a:t>2020-11-04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2020-11-04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2020-11-04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D17FA3B-C404-4317-B0BC-953931111309}" type="datetimeFigureOut">
              <a:rPr lang="pl-PL" smtClean="0"/>
              <a:t>2020-11-04</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31897F-8F23-433E-A660-EFF8D3EDA506}"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science.sciencemag.org/content/early/2019/04/10/science.aax4558#ref-2" TargetMode="External"/><Relationship Id="rId2" Type="http://schemas.openxmlformats.org/officeDocument/2006/relationships/hyperlink" Target="https://science.sciencemag.org/content/early/2019/04/10/science.aax4558#ref-1" TargetMode="Externa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jpeg"/><Relationship Id="rId4" Type="http://schemas.openxmlformats.org/officeDocument/2006/relationships/hyperlink" Target="https://www.nature.com/articles/s41586-019-1142-2"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9.jpeg"/><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pl.wikipedia.org/wiki/Impact_factor" TargetMode="External"/><Relationship Id="rId7" Type="http://schemas.openxmlformats.org/officeDocument/2006/relationships/hyperlink" Target="http://www.bip.nauka.gov.pl/wykaz-czasopism-naukowych/" TargetMode="External"/><Relationship Id="rId2" Type="http://schemas.openxmlformats.org/officeDocument/2006/relationships/hyperlink" Target="https://pl.wikipedia.org/wiki/Institute_for_Scientific_Information" TargetMode="External"/><Relationship Id="rId1" Type="http://schemas.openxmlformats.org/officeDocument/2006/relationships/slideLayout" Target="../slideLayouts/slideLayout6.xml"/><Relationship Id="rId6" Type="http://schemas.openxmlformats.org/officeDocument/2006/relationships/hyperlink" Target="https://pl.wikipedia.org/wiki/Wykaz_czasopism_punktowanych_przez_Ministerstwo_Nauki_i_Szkolnictwa_Wy%C5%BCszego#cite_note-l2016-1" TargetMode="External"/><Relationship Id="rId5" Type="http://schemas.openxmlformats.org/officeDocument/2006/relationships/hyperlink" Target="https://pl.wikipedia.org/wiki/ISI_Master_Journal_List" TargetMode="External"/><Relationship Id="rId4" Type="http://schemas.openxmlformats.org/officeDocument/2006/relationships/hyperlink" Target="https://pl.wikipedia.org/wiki/Journal_Citation_Report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628800"/>
            <a:ext cx="7772400" cy="1470025"/>
          </a:xfrm>
        </p:spPr>
        <p:txBody>
          <a:bodyPr>
            <a:noAutofit/>
          </a:bodyPr>
          <a:lstStyle/>
          <a:p>
            <a:r>
              <a:rPr lang="pl-PL" sz="3600" b="1" dirty="0"/>
              <a:t/>
            </a:r>
            <a:br>
              <a:rPr lang="pl-PL" sz="3600" b="1" dirty="0"/>
            </a:br>
            <a:r>
              <a:rPr lang="pl-PL" sz="3600" b="1" dirty="0"/>
              <a:t/>
            </a:r>
            <a:br>
              <a:rPr lang="pl-PL" sz="3600" b="1" dirty="0"/>
            </a:br>
            <a:endParaRPr lang="en-GB" sz="3600" b="1" dirty="0"/>
          </a:p>
        </p:txBody>
      </p:sp>
      <p:sp>
        <p:nvSpPr>
          <p:cNvPr id="3" name="Podtytuł 2"/>
          <p:cNvSpPr>
            <a:spLocks noGrp="1"/>
          </p:cNvSpPr>
          <p:nvPr>
            <p:ph type="subTitle" idx="1"/>
          </p:nvPr>
        </p:nvSpPr>
        <p:spPr/>
        <p:txBody>
          <a:bodyPr>
            <a:normAutofit/>
          </a:bodyPr>
          <a:lstStyle/>
          <a:p>
            <a:r>
              <a:rPr lang="pl-PL" sz="2000" dirty="0"/>
              <a:t>03.06.2019</a:t>
            </a:r>
          </a:p>
          <a:p>
            <a:r>
              <a:rPr lang="pl-PL" sz="2000" dirty="0"/>
              <a:t>Anna </a:t>
            </a:r>
            <a:r>
              <a:rPr lang="pl-PL" sz="2000" dirty="0" err="1"/>
              <a:t>Mietelska</a:t>
            </a:r>
            <a:r>
              <a:rPr lang="pl-PL" sz="2000" dirty="0"/>
              <a:t>-Porowska</a:t>
            </a:r>
            <a:endParaRPr lang="en-GB" sz="2000" dirty="0"/>
          </a:p>
        </p:txBody>
      </p:sp>
      <p:sp>
        <p:nvSpPr>
          <p:cNvPr id="4" name="pole tekstowe 3"/>
          <p:cNvSpPr txBox="1"/>
          <p:nvPr/>
        </p:nvSpPr>
        <p:spPr>
          <a:xfrm>
            <a:off x="323528" y="2132856"/>
            <a:ext cx="8424936" cy="1077218"/>
          </a:xfrm>
          <a:prstGeom prst="rect">
            <a:avLst/>
          </a:prstGeom>
          <a:noFill/>
        </p:spPr>
        <p:txBody>
          <a:bodyPr wrap="square" rtlCol="0">
            <a:spAutoFit/>
          </a:bodyPr>
          <a:lstStyle/>
          <a:p>
            <a:pPr algn="ctr"/>
            <a:r>
              <a:rPr lang="pl-PL" sz="3200" b="1" dirty="0"/>
              <a:t>FROM THE CODE OF ETHICS FOR RESEARCH WORKERS…</a:t>
            </a:r>
          </a:p>
        </p:txBody>
      </p:sp>
    </p:spTree>
    <p:extLst>
      <p:ext uri="{BB962C8B-B14F-4D97-AF65-F5344CB8AC3E}">
        <p14:creationId xmlns:p14="http://schemas.microsoft.com/office/powerpoint/2010/main" val="166172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en-GB" sz="1400" b="1" dirty="0"/>
              <a:t>Corresponding author: </a:t>
            </a:r>
            <a:endParaRPr lang="pl-PL" sz="1400" b="1" dirty="0"/>
          </a:p>
          <a:p>
            <a:pPr algn="just"/>
            <a:r>
              <a:rPr lang="en-US" sz="1400" dirty="0"/>
              <a:t>The person responsible for the entire publication sent to print, who receives and responds to the comments of the reviewers. The contact details of this person are printed on the article so that readers can also ask for reprints or contact the research group. </a:t>
            </a:r>
            <a:endParaRPr lang="pl-PL" sz="1400" dirty="0"/>
          </a:p>
          <a:p>
            <a:pPr algn="just"/>
            <a:r>
              <a:rPr lang="en-US" sz="1400" dirty="0"/>
              <a:t>The correspond</a:t>
            </a:r>
            <a:r>
              <a:rPr lang="pl-PL" sz="1400" dirty="0" err="1"/>
              <a:t>ing</a:t>
            </a:r>
            <a:r>
              <a:rPr lang="en-US" sz="1400" dirty="0"/>
              <a:t> author is identified with seniority, usually the head of the research group or research unit (head of the team), but </a:t>
            </a:r>
            <a:r>
              <a:rPr lang="pl-PL" sz="1400" dirty="0" err="1" smtClean="0"/>
              <a:t>this</a:t>
            </a:r>
            <a:r>
              <a:rPr lang="en-US" sz="1400" dirty="0" smtClean="0"/>
              <a:t> </a:t>
            </a:r>
            <a:r>
              <a:rPr lang="en-US" sz="1400" dirty="0"/>
              <a:t>may be any of the co-authors, determined by the consent of all, with sufficient knowledge to take on this role. </a:t>
            </a:r>
            <a:endParaRPr lang="pl-PL" sz="1400" dirty="0"/>
          </a:p>
          <a:p>
            <a:pPr algn="just"/>
            <a:r>
              <a:rPr lang="en-US" sz="1400" dirty="0"/>
              <a:t>Journal editors see this as a purely administrative role.</a:t>
            </a:r>
            <a:endParaRPr lang="pl-PL" sz="1400" dirty="0"/>
          </a:p>
        </p:txBody>
      </p:sp>
      <p:sp>
        <p:nvSpPr>
          <p:cNvPr id="3" name="pole tekstowe 2"/>
          <p:cNvSpPr txBox="1"/>
          <p:nvPr/>
        </p:nvSpPr>
        <p:spPr>
          <a:xfrm>
            <a:off x="180306" y="2996952"/>
            <a:ext cx="8539658" cy="2246769"/>
          </a:xfrm>
          <a:prstGeom prst="rect">
            <a:avLst/>
          </a:prstGeom>
          <a:noFill/>
        </p:spPr>
        <p:txBody>
          <a:bodyPr wrap="square" rtlCol="0">
            <a:spAutoFit/>
          </a:bodyPr>
          <a:lstStyle/>
          <a:p>
            <a:pPr indent="361950">
              <a:buFont typeface="Arial" panose="020B0604020202020204" pitchFamily="34" charset="0"/>
              <a:buChar char="•"/>
            </a:pPr>
            <a:r>
              <a:rPr lang="en-GB" sz="1400" b="1" dirty="0"/>
              <a:t>First and last authors: </a:t>
            </a:r>
            <a:r>
              <a:rPr lang="pl-PL" sz="1400" dirty="0"/>
              <a:t/>
            </a:r>
            <a:br>
              <a:rPr lang="pl-PL" sz="1400" dirty="0"/>
            </a:br>
            <a:r>
              <a:rPr lang="en-US" sz="1400" b="1" dirty="0"/>
              <a:t>The first author </a:t>
            </a:r>
            <a:r>
              <a:rPr lang="en-US" sz="1400" dirty="0"/>
              <a:t>is the person who has contributed the most to the published research (mainly in terms of content). </a:t>
            </a:r>
            <a:endParaRPr lang="pl-PL" sz="1400" dirty="0"/>
          </a:p>
          <a:p>
            <a:endParaRPr lang="pl-PL" sz="1400" dirty="0"/>
          </a:p>
          <a:p>
            <a:r>
              <a:rPr lang="en-US" sz="1400" dirty="0"/>
              <a:t>The criteria determining the meaning of the </a:t>
            </a:r>
            <a:r>
              <a:rPr lang="en-US" sz="1400" b="1" dirty="0"/>
              <a:t>last author </a:t>
            </a:r>
            <a:r>
              <a:rPr lang="pl-PL" sz="1400" dirty="0" err="1" smtClean="0"/>
              <a:t>vary</a:t>
            </a:r>
            <a:r>
              <a:rPr lang="en-US" sz="1400" dirty="0" smtClean="0"/>
              <a:t>. </a:t>
            </a:r>
            <a:endParaRPr lang="en-US" sz="1400" dirty="0"/>
          </a:p>
          <a:p>
            <a:pPr algn="just"/>
            <a:r>
              <a:rPr lang="en-US" sz="1400" dirty="0"/>
              <a:t>Most often it is a member of a senior team that has contributed to the expertise and guidance, usually the head of a research group or unit (head of the team).  This is consistent with the ICMJE criteria only if this person was involved in</a:t>
            </a:r>
            <a:r>
              <a:rPr lang="pl-PL" sz="1400" dirty="0"/>
              <a:t> </a:t>
            </a:r>
            <a:r>
              <a:rPr lang="en-US" sz="1400" dirty="0" err="1"/>
              <a:t>desig</a:t>
            </a:r>
            <a:r>
              <a:rPr lang="en-GB" sz="1400" dirty="0" err="1"/>
              <a:t>ning</a:t>
            </a:r>
            <a:r>
              <a:rPr lang="pl-PL" sz="1400" dirty="0"/>
              <a:t> </a:t>
            </a:r>
            <a:r>
              <a:rPr lang="en-GB" sz="1400" dirty="0"/>
              <a:t>research</a:t>
            </a:r>
            <a:r>
              <a:rPr lang="pl-PL" sz="1400" dirty="0"/>
              <a:t> </a:t>
            </a:r>
            <a:r>
              <a:rPr lang="en-US" sz="1400" dirty="0"/>
              <a:t>and/or interpretation of the data and has critically reviewed the publication.</a:t>
            </a:r>
          </a:p>
          <a:p>
            <a:endParaRPr lang="en-GB"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7" name="pole tekstowe 6"/>
          <p:cNvSpPr txBox="1"/>
          <p:nvPr/>
        </p:nvSpPr>
        <p:spPr>
          <a:xfrm>
            <a:off x="180306" y="5229200"/>
            <a:ext cx="8640166" cy="1169551"/>
          </a:xfrm>
          <a:prstGeom prst="rect">
            <a:avLst/>
          </a:prstGeom>
          <a:noFill/>
        </p:spPr>
        <p:txBody>
          <a:bodyPr wrap="square" rtlCol="0">
            <a:spAutoFit/>
          </a:bodyPr>
          <a:lstStyle/>
          <a:p>
            <a:pPr marL="285750" indent="-285750">
              <a:buFont typeface="Arial" panose="020B0604020202020204" pitchFamily="34" charset="0"/>
              <a:buChar char="•"/>
            </a:pPr>
            <a:r>
              <a:rPr lang="pl-PL" sz="1400" b="1" dirty="0" err="1"/>
              <a:t>Group</a:t>
            </a:r>
            <a:r>
              <a:rPr lang="pl-PL" sz="1400" b="1" dirty="0"/>
              <a:t> </a:t>
            </a:r>
            <a:r>
              <a:rPr lang="pl-PL" sz="1400" b="1" dirty="0" err="1"/>
              <a:t>authorship</a:t>
            </a:r>
            <a:r>
              <a:rPr lang="pl-PL" sz="1400" dirty="0"/>
              <a:t>:</a:t>
            </a:r>
          </a:p>
          <a:p>
            <a:pPr algn="just"/>
            <a:r>
              <a:rPr lang="en-US" sz="1400" dirty="0"/>
              <a:t>Some journals allow the use of group names, but many require that co-authors are listed (often alphabetically) and/or the writing group is also to be named. One problem with group names is that they are often miscoded in databases such as Medline. The first person on the alphabetical list of collaborators becomes the first author by default, which distorts the actual manuscript authorship.</a:t>
            </a:r>
            <a:endParaRPr lang="pl-PL" sz="1400" dirty="0"/>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Tree>
    <p:extLst>
      <p:ext uri="{BB962C8B-B14F-4D97-AF65-F5344CB8AC3E}">
        <p14:creationId xmlns:p14="http://schemas.microsoft.com/office/powerpoint/2010/main" val="67845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90262" y="1196752"/>
            <a:ext cx="8424142" cy="2492990"/>
          </a:xfrm>
          <a:prstGeom prst="rect">
            <a:avLst/>
          </a:prstGeom>
          <a:noFill/>
        </p:spPr>
        <p:txBody>
          <a:bodyPr wrap="square" rtlCol="0">
            <a:spAutoFit/>
          </a:bodyPr>
          <a:lstStyle/>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600" b="1" dirty="0"/>
              <a:t>Order of </a:t>
            </a:r>
            <a:r>
              <a:rPr lang="pl-PL" sz="1600" b="1" dirty="0" err="1"/>
              <a:t>authors</a:t>
            </a:r>
            <a:r>
              <a:rPr lang="pl-PL" sz="1600" b="1" dirty="0"/>
              <a:t>: </a:t>
            </a:r>
          </a:p>
          <a:p>
            <a:pPr algn="just"/>
            <a:r>
              <a:rPr lang="en-US" sz="1400" b="1" dirty="0"/>
              <a:t>The other co-authors </a:t>
            </a:r>
            <a:r>
              <a:rPr lang="en-US" sz="1400" dirty="0"/>
              <a:t>are usually listed in order of their contribution (primarily in terms of content) to the published manuscript.</a:t>
            </a:r>
            <a:r>
              <a:rPr lang="pl-PL" sz="1400" dirty="0"/>
              <a:t> </a:t>
            </a:r>
          </a:p>
          <a:p>
            <a:pPr algn="just"/>
            <a:r>
              <a:rPr lang="en-US" sz="1400" dirty="0"/>
              <a:t>The ICMJE guidelines state that the order of authors should be "a joint decision by the co-authors. Each author should be prepared to clarify the order of authors". </a:t>
            </a:r>
            <a:endParaRPr lang="pl-PL" sz="1400" dirty="0"/>
          </a:p>
          <a:p>
            <a:pPr algn="just"/>
            <a:r>
              <a:rPr lang="en-US" sz="1400" dirty="0"/>
              <a:t>Wherever possible, decisions should be made on the order of listing the co-authors before writ</a:t>
            </a:r>
            <a:r>
              <a:rPr lang="pl-PL" sz="1400" dirty="0" err="1"/>
              <a:t>ing</a:t>
            </a:r>
            <a:r>
              <a:rPr lang="en-US" sz="1400" dirty="0"/>
              <a:t> the project.</a:t>
            </a:r>
            <a:endParaRPr lang="pl-PL" sz="1400" dirty="0"/>
          </a:p>
          <a:p>
            <a:pPr algn="just"/>
            <a:r>
              <a:rPr lang="en-US" sz="1400" dirty="0"/>
              <a:t>In a situation where authors have made an equal contribution to the research and publication (e.g., equally first authors), the authors should be listed in alphabetical order and an explanatory note should be included, clearly drawn up for the editor.</a:t>
            </a:r>
            <a:endParaRPr lang="pl-PL"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5" name="pole tekstowe 4"/>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Tree>
    <p:extLst>
      <p:ext uri="{BB962C8B-B14F-4D97-AF65-F5344CB8AC3E}">
        <p14:creationId xmlns:p14="http://schemas.microsoft.com/office/powerpoint/2010/main" val="74139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90262" y="1196752"/>
            <a:ext cx="8424142" cy="2708434"/>
          </a:xfrm>
          <a:prstGeom prst="rect">
            <a:avLst/>
          </a:prstGeom>
          <a:noFill/>
        </p:spPr>
        <p:txBody>
          <a:bodyPr wrap="square" rtlCol="0">
            <a:spAutoFit/>
          </a:bodyPr>
          <a:lstStyle/>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600" b="1" dirty="0"/>
              <a:t>Order of </a:t>
            </a:r>
            <a:r>
              <a:rPr lang="pl-PL" sz="1600" b="1" dirty="0" err="1"/>
              <a:t>authors</a:t>
            </a:r>
            <a:r>
              <a:rPr lang="pl-PL" sz="1600" b="1" dirty="0"/>
              <a:t>: </a:t>
            </a:r>
          </a:p>
          <a:p>
            <a:pPr algn="just"/>
            <a:r>
              <a:rPr lang="en-US" sz="1400" b="1" dirty="0"/>
              <a:t>The other co-authors </a:t>
            </a:r>
            <a:r>
              <a:rPr lang="en-US" sz="1400" dirty="0"/>
              <a:t>are usually listed in order of their contribution (primarily in terms of content) to the published manuscript. </a:t>
            </a:r>
          </a:p>
          <a:p>
            <a:pPr algn="just"/>
            <a:r>
              <a:rPr lang="en-US" sz="1400" dirty="0"/>
              <a:t>The ICMJE guidelines state that the order of authors should be "a joint decision by the co-authors. Each author should be prepared to clarify the order of authors". </a:t>
            </a:r>
          </a:p>
          <a:p>
            <a:pPr algn="just"/>
            <a:r>
              <a:rPr lang="en-US" sz="1400" dirty="0"/>
              <a:t>Wherever possible, decisions should be made on the order of listing the co-authors before writing the project.</a:t>
            </a:r>
          </a:p>
          <a:p>
            <a:pPr algn="just"/>
            <a:r>
              <a:rPr lang="en-US" sz="1400" dirty="0"/>
              <a:t>In a situation where authors have made an equal contribution to the research and publication (e.g., equally first authors), the authors should be listed in alphabetical order and an explanatory note should be included, clearly drawn up for the editor.</a:t>
            </a:r>
          </a:p>
          <a:p>
            <a:pPr algn="just"/>
            <a:endParaRPr lang="pl-PL"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5" name="pole tekstowe 4"/>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
        <p:nvSpPr>
          <p:cNvPr id="6" name="pole tekstowe 5"/>
          <p:cNvSpPr txBox="1"/>
          <p:nvPr/>
        </p:nvSpPr>
        <p:spPr>
          <a:xfrm>
            <a:off x="290262" y="3958024"/>
            <a:ext cx="8424142" cy="1415772"/>
          </a:xfrm>
          <a:prstGeom prst="rect">
            <a:avLst/>
          </a:prstGeom>
          <a:noFill/>
        </p:spPr>
        <p:txBody>
          <a:bodyPr wrap="square" rtlCol="0">
            <a:spAutoFit/>
          </a:bodyPr>
          <a:lstStyle/>
          <a:p>
            <a:pPr marL="285750" indent="-285750">
              <a:buFont typeface="Arial" panose="020B0604020202020204" pitchFamily="34" charset="0"/>
              <a:buChar char="•"/>
            </a:pPr>
            <a:r>
              <a:rPr lang="en-GB" sz="1600" b="1" dirty="0"/>
              <a:t>Number of authors: </a:t>
            </a:r>
            <a:endParaRPr lang="pl-PL" sz="1600" dirty="0"/>
          </a:p>
          <a:p>
            <a:pPr algn="just"/>
            <a:r>
              <a:rPr lang="en-US" sz="1400" dirty="0"/>
              <a:t>The ICM</a:t>
            </a:r>
            <a:r>
              <a:rPr lang="pl-PL" sz="1400" dirty="0"/>
              <a:t>JE </a:t>
            </a:r>
            <a:r>
              <a:rPr lang="en-US" sz="1400" dirty="0"/>
              <a:t>does not establish principles on this subject.</a:t>
            </a:r>
            <a:endParaRPr lang="pl-PL" sz="1400" dirty="0"/>
          </a:p>
          <a:p>
            <a:pPr algn="just"/>
            <a:r>
              <a:rPr lang="en-US" sz="1400" dirty="0"/>
              <a:t>In the past, databases such as Medline have limited the number of authors listed. This has been shown to have an impact on the number of authors (most groups have tried to stay below the limit), and in larger groups it has probably increased </a:t>
            </a:r>
            <a:r>
              <a:rPr lang="pl-PL" sz="1400" dirty="0"/>
              <a:t>a race</a:t>
            </a:r>
            <a:r>
              <a:rPr lang="en-US" sz="1400" dirty="0"/>
              <a:t> for position</a:t>
            </a:r>
            <a:r>
              <a:rPr lang="pl-PL" sz="1400" dirty="0"/>
              <a:t>s</a:t>
            </a:r>
            <a:r>
              <a:rPr lang="en-US" sz="1400" dirty="0"/>
              <a:t>. Currently, most databases recommend listing all authors who meet the criteria (Vancouver rules).</a:t>
            </a:r>
            <a:endParaRPr lang="pl-PL" sz="1400" dirty="0"/>
          </a:p>
        </p:txBody>
      </p:sp>
    </p:spTree>
    <p:extLst>
      <p:ext uri="{BB962C8B-B14F-4D97-AF65-F5344CB8AC3E}">
        <p14:creationId xmlns:p14="http://schemas.microsoft.com/office/powerpoint/2010/main" val="545085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3" name="pole tekstowe 2"/>
          <p:cNvSpPr txBox="1"/>
          <p:nvPr/>
        </p:nvSpPr>
        <p:spPr>
          <a:xfrm>
            <a:off x="251520" y="1152034"/>
            <a:ext cx="8424936" cy="2492990"/>
          </a:xfrm>
          <a:prstGeom prst="rect">
            <a:avLst/>
          </a:prstGeom>
          <a:noFill/>
        </p:spPr>
        <p:txBody>
          <a:bodyPr wrap="square" rtlCol="0">
            <a:spAutoFit/>
          </a:bodyPr>
          <a:lstStyle/>
          <a:p>
            <a:pPr algn="just"/>
            <a:r>
              <a:rPr lang="en-US" sz="1400" i="1" dirty="0"/>
              <a:t>"Should we expect a radiologist to explain statistical methods</a:t>
            </a:r>
            <a:endParaRPr lang="pl-PL" sz="1400" i="1" dirty="0"/>
          </a:p>
          <a:p>
            <a:pPr algn="just"/>
            <a:r>
              <a:rPr lang="en-US" sz="1400" i="1" dirty="0"/>
              <a:t>or a statistician to interpret X-rays?"</a:t>
            </a:r>
            <a:endParaRPr lang="pl-PL" sz="1400" i="1" dirty="0"/>
          </a:p>
          <a:p>
            <a:pPr algn="just"/>
            <a:r>
              <a:rPr lang="pl-PL" sz="1400" dirty="0"/>
              <a:t/>
            </a:r>
            <a:br>
              <a:rPr lang="pl-PL" sz="1400" dirty="0"/>
            </a:br>
            <a:r>
              <a:rPr lang="en-US" sz="1400" dirty="0"/>
              <a:t>It is important that the scope of work undertaken by a particular co-author corresponds to his</a:t>
            </a:r>
            <a:r>
              <a:rPr lang="pl-PL" sz="1400" dirty="0"/>
              <a:t>/</a:t>
            </a:r>
            <a:r>
              <a:rPr lang="pl-PL" sz="1400" dirty="0" err="1"/>
              <a:t>her</a:t>
            </a:r>
            <a:r>
              <a:rPr lang="en-US" sz="1400" dirty="0"/>
              <a:t> actual </a:t>
            </a:r>
            <a:r>
              <a:rPr lang="en-GB" sz="1400" dirty="0"/>
              <a:t>area</a:t>
            </a:r>
            <a:r>
              <a:rPr lang="pl-PL" sz="1400" dirty="0"/>
              <a:t> of </a:t>
            </a:r>
            <a:r>
              <a:rPr lang="en-US" sz="1400" dirty="0"/>
              <a:t>expertise, as </a:t>
            </a:r>
            <a:r>
              <a:rPr lang="pl-PL" sz="1400" dirty="0"/>
              <a:t>the </a:t>
            </a:r>
            <a:r>
              <a:rPr lang="pl-PL" sz="1400" dirty="0" err="1"/>
              <a:t>author</a:t>
            </a:r>
            <a:r>
              <a:rPr lang="en-US" sz="1400" dirty="0"/>
              <a:t> is responsible for the content attributed to him</a:t>
            </a:r>
            <a:r>
              <a:rPr lang="pl-PL" sz="1400" dirty="0"/>
              <a:t>/</a:t>
            </a:r>
            <a:r>
              <a:rPr lang="pl-PL" sz="1400" dirty="0" err="1"/>
              <a:t>her</a:t>
            </a:r>
            <a:r>
              <a:rPr lang="en-US" sz="1400" dirty="0"/>
              <a:t>. </a:t>
            </a:r>
            <a:endParaRPr lang="pl-PL" sz="1400" dirty="0"/>
          </a:p>
          <a:p>
            <a:pPr algn="just"/>
            <a:endParaRPr lang="pl-PL" sz="1400" dirty="0"/>
          </a:p>
          <a:p>
            <a:pPr algn="just"/>
            <a:r>
              <a:rPr lang="en-US" sz="1400" dirty="0"/>
              <a:t>Given the growing expertise, the ICMJE guidelines consider it unjustified to ask natural persons to take responsibility for every aspect of research. </a:t>
            </a:r>
            <a:endParaRPr lang="pl-PL" sz="1400" dirty="0"/>
          </a:p>
          <a:p>
            <a:pPr algn="just"/>
            <a:endParaRPr lang="pl-PL" sz="1400" dirty="0"/>
          </a:p>
          <a:p>
            <a:pPr algn="just"/>
            <a:r>
              <a:rPr lang="en-US" sz="1400" dirty="0"/>
              <a:t>The ICMJE guidelines consider it important that one person </a:t>
            </a:r>
            <a:r>
              <a:rPr lang="en-US" sz="1400" dirty="0" smtClean="0"/>
              <a:t>ensures </a:t>
            </a:r>
            <a:r>
              <a:rPr lang="en-US" sz="1400" dirty="0"/>
              <a:t>the integrity of the entire project</a:t>
            </a:r>
            <a:r>
              <a:rPr lang="pl-PL" sz="1400" dirty="0"/>
              <a:t> - </a:t>
            </a:r>
            <a:r>
              <a:rPr lang="pl-PL" sz="1600" b="1" dirty="0" err="1"/>
              <a:t>Guarantor</a:t>
            </a:r>
            <a:r>
              <a:rPr lang="pl-PL" sz="1600" b="1" dirty="0"/>
              <a:t> </a:t>
            </a:r>
          </a:p>
        </p:txBody>
      </p:sp>
      <p:sp>
        <p:nvSpPr>
          <p:cNvPr id="5" name="pole tekstowe 4"/>
          <p:cNvSpPr txBox="1"/>
          <p:nvPr/>
        </p:nvSpPr>
        <p:spPr>
          <a:xfrm>
            <a:off x="395536" y="3796005"/>
            <a:ext cx="8280920" cy="2585323"/>
          </a:xfrm>
          <a:prstGeom prst="rect">
            <a:avLst/>
          </a:prstGeom>
          <a:noFill/>
        </p:spPr>
        <p:txBody>
          <a:bodyPr wrap="square" rtlCol="0">
            <a:spAutoFit/>
          </a:bodyPr>
          <a:lstStyle/>
          <a:p>
            <a:pPr algn="ctr"/>
            <a:r>
              <a:rPr lang="en-US" b="1" dirty="0"/>
              <a:t>"All persons designated as authors should meet the authorship</a:t>
            </a:r>
            <a:r>
              <a:rPr lang="pl-PL" b="1" dirty="0"/>
              <a:t> </a:t>
            </a:r>
            <a:r>
              <a:rPr lang="en-US" b="1" dirty="0"/>
              <a:t>criteria</a:t>
            </a:r>
            <a:r>
              <a:rPr lang="pl-PL" b="1" dirty="0"/>
              <a:t> </a:t>
            </a:r>
            <a:r>
              <a:rPr lang="en-US" dirty="0"/>
              <a:t>(according to Vancouver rules) </a:t>
            </a:r>
            <a:r>
              <a:rPr lang="en-US" b="1" dirty="0"/>
              <a:t>and all those who qualify should be listed. </a:t>
            </a:r>
            <a:endParaRPr lang="pl-PL" b="1" dirty="0"/>
          </a:p>
          <a:p>
            <a:pPr algn="ctr"/>
            <a:endParaRPr lang="pl-PL" b="1" dirty="0"/>
          </a:p>
          <a:p>
            <a:pPr algn="ctr"/>
            <a:r>
              <a:rPr lang="en-US" b="1" dirty="0"/>
              <a:t>Each author should be sufficiently involved in</a:t>
            </a:r>
            <a:r>
              <a:rPr lang="pl-PL" b="1" dirty="0"/>
              <a:t> </a:t>
            </a:r>
            <a:r>
              <a:rPr lang="en-US" b="1" dirty="0"/>
              <a:t>work in order to take public responsibility for the right</a:t>
            </a:r>
            <a:r>
              <a:rPr lang="pl-PL" b="1" dirty="0"/>
              <a:t> </a:t>
            </a:r>
            <a:r>
              <a:rPr lang="en-US" b="1" dirty="0"/>
              <a:t>parts of the content. </a:t>
            </a:r>
            <a:endParaRPr lang="pl-PL" b="1" dirty="0"/>
          </a:p>
          <a:p>
            <a:pPr algn="ctr"/>
            <a:endParaRPr lang="pl-PL" b="1" dirty="0"/>
          </a:p>
          <a:p>
            <a:pPr algn="ctr"/>
            <a:r>
              <a:rPr lang="en-US" b="1" dirty="0"/>
              <a:t>One or more </a:t>
            </a:r>
            <a:r>
              <a:rPr lang="en-US" dirty="0"/>
              <a:t>(decided by all) </a:t>
            </a:r>
            <a:r>
              <a:rPr lang="en-US" b="1" dirty="0"/>
              <a:t>authors should</a:t>
            </a:r>
          </a:p>
          <a:p>
            <a:pPr algn="ctr"/>
            <a:r>
              <a:rPr lang="en-US" b="1" dirty="0"/>
              <a:t>take responsibility for the integrity of the work as a whole,</a:t>
            </a:r>
          </a:p>
          <a:p>
            <a:pPr algn="ctr"/>
            <a:r>
              <a:rPr lang="en-US" b="1" dirty="0"/>
              <a:t>from the beginning to the publication of the article."</a:t>
            </a:r>
            <a:endParaRPr lang="pl-PL" b="1" dirty="0"/>
          </a:p>
        </p:txBody>
      </p:sp>
      <p:sp>
        <p:nvSpPr>
          <p:cNvPr id="6" name="pole tekstowe 5"/>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Tree>
    <p:extLst>
      <p:ext uri="{BB962C8B-B14F-4D97-AF65-F5344CB8AC3E}">
        <p14:creationId xmlns:p14="http://schemas.microsoft.com/office/powerpoint/2010/main" val="220114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3" name="pole tekstowe 2"/>
          <p:cNvSpPr txBox="1"/>
          <p:nvPr/>
        </p:nvSpPr>
        <p:spPr>
          <a:xfrm>
            <a:off x="43794" y="764704"/>
            <a:ext cx="5536318" cy="338554"/>
          </a:xfrm>
          <a:prstGeom prst="rect">
            <a:avLst/>
          </a:prstGeom>
          <a:noFill/>
        </p:spPr>
        <p:txBody>
          <a:bodyPr wrap="square" rtlCol="0">
            <a:spAutoFit/>
          </a:bodyPr>
          <a:lstStyle/>
          <a:p>
            <a:r>
              <a:rPr lang="pl-PL" sz="1600" dirty="0"/>
              <a:t>PROHIBITED PRACTICES</a:t>
            </a:r>
          </a:p>
        </p:txBody>
      </p:sp>
      <p:sp>
        <p:nvSpPr>
          <p:cNvPr id="4" name="pole tekstowe 3"/>
          <p:cNvSpPr txBox="1"/>
          <p:nvPr/>
        </p:nvSpPr>
        <p:spPr>
          <a:xfrm>
            <a:off x="251520" y="1196752"/>
            <a:ext cx="8568952" cy="2277547"/>
          </a:xfrm>
          <a:prstGeom prst="rect">
            <a:avLst/>
          </a:prstGeom>
          <a:noFill/>
        </p:spPr>
        <p:txBody>
          <a:bodyPr wrap="square" rtlCol="0">
            <a:spAutoFit/>
          </a:bodyPr>
          <a:lstStyle/>
          <a:p>
            <a:r>
              <a:rPr lang="en-GB" sz="1600" b="1" dirty="0"/>
              <a:t>Ghost authors: </a:t>
            </a:r>
            <a:r>
              <a:rPr lang="pl-PL" dirty="0"/>
              <a:t/>
            </a:r>
            <a:br>
              <a:rPr lang="pl-PL" dirty="0"/>
            </a:br>
            <a:r>
              <a:rPr lang="en-US" sz="1400" dirty="0"/>
              <a:t>This term is used in two cases:</a:t>
            </a:r>
            <a:endParaRPr lang="pl-PL" sz="1400" dirty="0"/>
          </a:p>
          <a:p>
            <a:pPr marL="342900" indent="-342900" algn="just">
              <a:buFont typeface="+mj-lt"/>
              <a:buAutoNum type="arabicPeriod"/>
            </a:pPr>
            <a:r>
              <a:rPr lang="en-US" sz="1400" dirty="0"/>
              <a:t>It usually refers to professional writers (often paid by commercial sponsors) whose role is not </a:t>
            </a:r>
            <a:r>
              <a:rPr lang="en-GB" sz="1400" dirty="0" err="1"/>
              <a:t>recogniz</a:t>
            </a:r>
            <a:r>
              <a:rPr lang="en-US" sz="1400" dirty="0"/>
              <a:t>ed. Such authors do not meet the ICMJE criteria because they are not involved in research design, data collection or interpretation. Their involvement may constitute a potential conflict of interest. </a:t>
            </a:r>
            <a:endParaRPr lang="pl-PL" sz="1400" dirty="0"/>
          </a:p>
          <a:p>
            <a:pPr marL="342900" indent="-342900" algn="just">
              <a:buFont typeface="+mj-lt"/>
              <a:buAutoNum type="arabicPeriod"/>
            </a:pPr>
            <a:r>
              <a:rPr lang="en-US" sz="1400" dirty="0"/>
              <a:t>The term may also be used to describe persons who have made a significant contribution to the research project and meet the ICMJE criteria but are not listed as authors. The ICMJE </a:t>
            </a:r>
            <a:r>
              <a:rPr lang="pl-PL" sz="1400" dirty="0"/>
              <a:t>g</a:t>
            </a:r>
            <a:r>
              <a:rPr lang="en-US" sz="1400" dirty="0" err="1"/>
              <a:t>uidelines</a:t>
            </a:r>
            <a:r>
              <a:rPr lang="en-US" sz="1400" dirty="0"/>
              <a:t> explicitly condemn this practice and state that </a:t>
            </a:r>
            <a:r>
              <a:rPr lang="en-US" sz="1400" u="sng" dirty="0"/>
              <a:t>"all persons designated as authors should be eligible for authorship, and all those who qualify should be listed".</a:t>
            </a:r>
            <a:endParaRPr lang="pl-PL" sz="1400" dirty="0"/>
          </a:p>
        </p:txBody>
      </p:sp>
    </p:spTree>
    <p:extLst>
      <p:ext uri="{BB962C8B-B14F-4D97-AF65-F5344CB8AC3E}">
        <p14:creationId xmlns:p14="http://schemas.microsoft.com/office/powerpoint/2010/main" val="267526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3" name="pole tekstowe 2"/>
          <p:cNvSpPr txBox="1"/>
          <p:nvPr/>
        </p:nvSpPr>
        <p:spPr>
          <a:xfrm>
            <a:off x="43794" y="764704"/>
            <a:ext cx="5536318" cy="338554"/>
          </a:xfrm>
          <a:prstGeom prst="rect">
            <a:avLst/>
          </a:prstGeom>
          <a:noFill/>
        </p:spPr>
        <p:txBody>
          <a:bodyPr wrap="square" rtlCol="0">
            <a:spAutoFit/>
          </a:bodyPr>
          <a:lstStyle/>
          <a:p>
            <a:r>
              <a:rPr lang="pl-PL" sz="1600" dirty="0"/>
              <a:t>PROHIBITED PRACTICES</a:t>
            </a:r>
          </a:p>
        </p:txBody>
      </p:sp>
      <p:sp>
        <p:nvSpPr>
          <p:cNvPr id="4" name="pole tekstowe 3"/>
          <p:cNvSpPr txBox="1"/>
          <p:nvPr/>
        </p:nvSpPr>
        <p:spPr>
          <a:xfrm>
            <a:off x="251520" y="1196752"/>
            <a:ext cx="8568952" cy="2492990"/>
          </a:xfrm>
          <a:prstGeom prst="rect">
            <a:avLst/>
          </a:prstGeom>
          <a:noFill/>
        </p:spPr>
        <p:txBody>
          <a:bodyPr wrap="square" rtlCol="0">
            <a:spAutoFit/>
          </a:bodyPr>
          <a:lstStyle/>
          <a:p>
            <a:r>
              <a:rPr lang="en-GB" sz="1600" b="1" dirty="0"/>
              <a:t>Ghost authors:</a:t>
            </a:r>
            <a:r>
              <a:rPr lang="pl-PL" dirty="0"/>
              <a:t/>
            </a:r>
            <a:br>
              <a:rPr lang="pl-PL" dirty="0"/>
            </a:br>
            <a:r>
              <a:rPr lang="en-US" sz="1400" dirty="0"/>
              <a:t>This term is used in two cases:</a:t>
            </a:r>
            <a:endParaRPr lang="pl-PL" sz="1400" dirty="0"/>
          </a:p>
          <a:p>
            <a:pPr marL="342900" indent="-342900" algn="just">
              <a:buFont typeface="+mj-lt"/>
              <a:buAutoNum type="arabicPeriod"/>
            </a:pPr>
            <a:r>
              <a:rPr lang="en-US" sz="1400" dirty="0"/>
              <a:t>It usually refers to professional writers (often paid by commercial sponsors) whose role is not </a:t>
            </a:r>
            <a:r>
              <a:rPr lang="en-GB" sz="1400" dirty="0" err="1"/>
              <a:t>recogniz</a:t>
            </a:r>
            <a:r>
              <a:rPr lang="en-US" sz="1400" dirty="0"/>
              <a:t>ed. Such authors do not meet the ICMJE criteria because they are not involved in research design, data collection or interpretation. Their involvement may constitute a potential conflict of interest. </a:t>
            </a:r>
            <a:endParaRPr lang="pl-PL" sz="1400" dirty="0"/>
          </a:p>
          <a:p>
            <a:pPr marL="342900" indent="-342900" algn="just">
              <a:buFont typeface="+mj-lt"/>
              <a:buAutoNum type="arabicPeriod"/>
            </a:pPr>
            <a:r>
              <a:rPr lang="en-US" sz="1400" dirty="0"/>
              <a:t>The term may also be used to describe persons who have made a significant contribution to the research project and meet the ICMJE criteria but are not listed as authors. The ICMJE </a:t>
            </a:r>
            <a:r>
              <a:rPr lang="pl-PL" sz="1400" dirty="0"/>
              <a:t>g</a:t>
            </a:r>
            <a:r>
              <a:rPr lang="en-US" sz="1400" dirty="0" err="1"/>
              <a:t>uidelines</a:t>
            </a:r>
            <a:r>
              <a:rPr lang="en-US" sz="1400" dirty="0"/>
              <a:t> explicitly condemn this practice and state that </a:t>
            </a:r>
            <a:r>
              <a:rPr lang="en-US" sz="1400" u="sng" dirty="0"/>
              <a:t>"all persons designated as authors should be eligible for authorship, and all those who qualify should be listed".</a:t>
            </a:r>
            <a:endParaRPr lang="pl-PL" sz="1400" dirty="0"/>
          </a:p>
          <a:p>
            <a:pPr marL="342900" indent="-342900" algn="just">
              <a:buFont typeface="+mj-lt"/>
              <a:buAutoNum type="arabicPeriod"/>
            </a:pPr>
            <a:endParaRPr lang="pl-PL" sz="1400" u="sng" dirty="0"/>
          </a:p>
        </p:txBody>
      </p:sp>
      <p:sp>
        <p:nvSpPr>
          <p:cNvPr id="5" name="pole tekstowe 4"/>
          <p:cNvSpPr txBox="1"/>
          <p:nvPr/>
        </p:nvSpPr>
        <p:spPr>
          <a:xfrm>
            <a:off x="251520" y="3815169"/>
            <a:ext cx="8568952" cy="2277547"/>
          </a:xfrm>
          <a:prstGeom prst="rect">
            <a:avLst/>
          </a:prstGeom>
          <a:noFill/>
        </p:spPr>
        <p:txBody>
          <a:bodyPr wrap="square" rtlCol="0">
            <a:spAutoFit/>
          </a:bodyPr>
          <a:lstStyle/>
          <a:p>
            <a:pPr algn="just"/>
            <a:r>
              <a:rPr lang="pl-PL" sz="1600" b="1" dirty="0" err="1"/>
              <a:t>Gift</a:t>
            </a:r>
            <a:r>
              <a:rPr lang="pl-PL" sz="1600" b="1" dirty="0"/>
              <a:t>/</a:t>
            </a:r>
            <a:r>
              <a:rPr lang="pl-PL" sz="1600" b="1" dirty="0" err="1"/>
              <a:t>Honorary</a:t>
            </a:r>
            <a:r>
              <a:rPr lang="pl-PL" sz="1600" b="1" dirty="0"/>
              <a:t> </a:t>
            </a:r>
            <a:r>
              <a:rPr lang="pl-PL" sz="1600" b="1" dirty="0" err="1"/>
              <a:t>authors</a:t>
            </a:r>
            <a:r>
              <a:rPr lang="pl-PL" sz="1600" b="1" dirty="0"/>
              <a:t>:</a:t>
            </a:r>
          </a:p>
          <a:p>
            <a:pPr algn="just"/>
            <a:r>
              <a:rPr lang="en-US" sz="1400" dirty="0"/>
              <a:t>Individuals listed as authors but who do not contribute significantly to the research and therefore do not meet the ICM</a:t>
            </a:r>
            <a:r>
              <a:rPr lang="pl-PL" sz="1400" dirty="0"/>
              <a:t>JE</a:t>
            </a:r>
            <a:r>
              <a:rPr lang="en-US" sz="1400" dirty="0"/>
              <a:t> criteria. </a:t>
            </a:r>
            <a:endParaRPr lang="pl-PL" sz="1400" dirty="0"/>
          </a:p>
          <a:p>
            <a:pPr marL="342900" indent="-342900" algn="just">
              <a:buFont typeface="+mj-lt"/>
              <a:buAutoNum type="arabicPeriod"/>
            </a:pPr>
            <a:r>
              <a:rPr lang="en-US" sz="1400" dirty="0"/>
              <a:t>These are often people who</a:t>
            </a:r>
            <a:r>
              <a:rPr lang="pl-PL" sz="1400" dirty="0"/>
              <a:t> </a:t>
            </a:r>
            <a:r>
              <a:rPr lang="pl-PL" sz="1400" dirty="0" err="1"/>
              <a:t>have</a:t>
            </a:r>
            <a:r>
              <a:rPr lang="pl-PL" sz="1400" dirty="0"/>
              <a:t> </a:t>
            </a:r>
            <a:r>
              <a:rPr lang="en-US" sz="1400" dirty="0"/>
              <a:t>more seniority</a:t>
            </a:r>
            <a:r>
              <a:rPr lang="pl-PL" sz="1400" dirty="0"/>
              <a:t> </a:t>
            </a:r>
            <a:r>
              <a:rPr lang="en-US" sz="1400" dirty="0"/>
              <a:t>in the hierarchy of the institution (e.g. heads of departments), whose names are added out of </a:t>
            </a:r>
            <a:r>
              <a:rPr lang="en-US" sz="1400" dirty="0" err="1"/>
              <a:t>favour</a:t>
            </a:r>
            <a:r>
              <a:rPr lang="en-US" sz="1400" dirty="0"/>
              <a:t>, because of the potential benefits for the success of the publication of the work arising from </a:t>
            </a:r>
            <a:r>
              <a:rPr lang="en-US" sz="1400" dirty="0" smtClean="0"/>
              <a:t>such </a:t>
            </a:r>
            <a:r>
              <a:rPr lang="en-US" sz="1400" dirty="0"/>
              <a:t>person's acknowledged achievements or because we are expected to do so. </a:t>
            </a:r>
            <a:endParaRPr lang="pl-PL" sz="1400" dirty="0"/>
          </a:p>
          <a:p>
            <a:pPr marL="342900" indent="-342900" algn="just">
              <a:buFont typeface="+mj-lt"/>
              <a:buAutoNum type="arabicPeriod"/>
            </a:pPr>
            <a:r>
              <a:rPr lang="en-US" sz="1400" dirty="0"/>
              <a:t>A colleague whose name has been added on the assumption that he</a:t>
            </a:r>
            <a:r>
              <a:rPr lang="pl-PL" sz="1400" dirty="0"/>
              <a:t>/</a:t>
            </a:r>
            <a:r>
              <a:rPr lang="pl-PL" sz="1400" dirty="0" err="1"/>
              <a:t>she</a:t>
            </a:r>
            <a:r>
              <a:rPr lang="en-US" sz="1400" dirty="0"/>
              <a:t> will do the same for you, regardless of your contribution to his</a:t>
            </a:r>
            <a:r>
              <a:rPr lang="pl-PL" sz="1400" dirty="0"/>
              <a:t>/</a:t>
            </a:r>
            <a:r>
              <a:rPr lang="pl-PL" sz="1400" dirty="0" err="1"/>
              <a:t>her</a:t>
            </a:r>
            <a:r>
              <a:rPr lang="en-US" sz="1400" dirty="0"/>
              <a:t> research, in order to add to each other's lists of publications in the scientific achievements.</a:t>
            </a:r>
            <a:endParaRPr lang="pl-PL" sz="1400" dirty="0"/>
          </a:p>
        </p:txBody>
      </p:sp>
    </p:spTree>
    <p:extLst>
      <p:ext uri="{BB962C8B-B14F-4D97-AF65-F5344CB8AC3E}">
        <p14:creationId xmlns:p14="http://schemas.microsoft.com/office/powerpoint/2010/main" val="164898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496" y="755412"/>
            <a:ext cx="3056588" cy="369332"/>
          </a:xfrm>
          <a:prstGeom prst="rect">
            <a:avLst/>
          </a:prstGeom>
          <a:noFill/>
        </p:spPr>
        <p:txBody>
          <a:bodyPr wrap="square" rtlCol="0">
            <a:spAutoFit/>
          </a:bodyPr>
          <a:lstStyle/>
          <a:p>
            <a:r>
              <a:rPr lang="pl-PL" dirty="0"/>
              <a:t>COPYRIGHT </a:t>
            </a:r>
          </a:p>
        </p:txBody>
      </p:sp>
      <p:sp>
        <p:nvSpPr>
          <p:cNvPr id="3" name="Prostokąt 2"/>
          <p:cNvSpPr/>
          <p:nvPr/>
        </p:nvSpPr>
        <p:spPr>
          <a:xfrm>
            <a:off x="1110749" y="1120676"/>
            <a:ext cx="7344816" cy="1631216"/>
          </a:xfrm>
          <a:prstGeom prst="rect">
            <a:avLst/>
          </a:prstGeom>
        </p:spPr>
        <p:txBody>
          <a:bodyPr wrap="square">
            <a:spAutoFit/>
          </a:bodyPr>
          <a:lstStyle/>
          <a:p>
            <a:pPr algn="ctr"/>
            <a:endParaRPr lang="pl-PL" sz="2000" dirty="0">
              <a:latin typeface="Times New Roman"/>
            </a:endParaRPr>
          </a:p>
          <a:p>
            <a:pPr algn="ctr"/>
            <a:r>
              <a:rPr lang="en-US" sz="2000" b="1" dirty="0">
                <a:latin typeface="Times New Roman"/>
              </a:rPr>
              <a:t>Journal of Laws of 1994, No. 24, Item 83</a:t>
            </a:r>
            <a:endParaRPr lang="pl-PL" sz="2000" b="1" dirty="0">
              <a:latin typeface="Times New Roman"/>
            </a:endParaRPr>
          </a:p>
          <a:p>
            <a:pPr algn="ctr"/>
            <a:r>
              <a:rPr lang="pl-PL" sz="2000" b="1" dirty="0">
                <a:latin typeface="Times New Roman"/>
              </a:rPr>
              <a:t>ACT</a:t>
            </a:r>
            <a:endParaRPr lang="pl-PL" sz="2000" dirty="0">
              <a:latin typeface="Times New Roman"/>
            </a:endParaRPr>
          </a:p>
          <a:p>
            <a:pPr algn="ctr"/>
            <a:r>
              <a:rPr lang="pl-PL" sz="2000" dirty="0">
                <a:latin typeface="Times New Roman"/>
              </a:rPr>
              <a:t>of </a:t>
            </a:r>
            <a:r>
              <a:rPr lang="en-GB" sz="2000" dirty="0">
                <a:latin typeface="Times New Roman"/>
              </a:rPr>
              <a:t>4 </a:t>
            </a:r>
            <a:r>
              <a:rPr lang="en-GB" sz="2000" dirty="0" err="1">
                <a:latin typeface="Times New Roman"/>
              </a:rPr>
              <a:t>Februar</a:t>
            </a:r>
            <a:r>
              <a:rPr lang="pl-PL" sz="2000" dirty="0">
                <a:latin typeface="Times New Roman"/>
              </a:rPr>
              <a:t>y 1994  </a:t>
            </a:r>
          </a:p>
          <a:p>
            <a:pPr algn="ctr"/>
            <a:r>
              <a:rPr lang="en-US" sz="2000" b="1" dirty="0">
                <a:latin typeface="Times New Roman"/>
              </a:rPr>
              <a:t>on </a:t>
            </a:r>
            <a:r>
              <a:rPr lang="pl-PL" sz="2000" b="1" dirty="0">
                <a:latin typeface="Times New Roman"/>
              </a:rPr>
              <a:t>C</a:t>
            </a:r>
            <a:r>
              <a:rPr lang="en-US" sz="2000" b="1" dirty="0" err="1">
                <a:latin typeface="Times New Roman"/>
              </a:rPr>
              <a:t>opyrights</a:t>
            </a:r>
            <a:r>
              <a:rPr lang="en-US" sz="2000" b="1" dirty="0">
                <a:latin typeface="Times New Roman"/>
              </a:rPr>
              <a:t> and </a:t>
            </a:r>
            <a:r>
              <a:rPr lang="pl-PL" sz="2000" b="1" dirty="0">
                <a:latin typeface="Times New Roman"/>
              </a:rPr>
              <a:t>R</a:t>
            </a:r>
            <a:r>
              <a:rPr lang="en-US" sz="2000" b="1" dirty="0">
                <a:latin typeface="Times New Roman"/>
              </a:rPr>
              <a:t>elated </a:t>
            </a:r>
            <a:r>
              <a:rPr lang="pl-PL" sz="2000" b="1" dirty="0">
                <a:latin typeface="Times New Roman"/>
              </a:rPr>
              <a:t>R</a:t>
            </a:r>
            <a:r>
              <a:rPr lang="en-US" sz="2000" b="1" dirty="0" err="1">
                <a:latin typeface="Times New Roman"/>
              </a:rPr>
              <a:t>ights</a:t>
            </a:r>
            <a:r>
              <a:rPr lang="pl-PL" sz="2000" b="1" dirty="0">
                <a:latin typeface="Times New Roman"/>
              </a:rPr>
              <a:t> </a:t>
            </a:r>
            <a:endParaRPr lang="pl-PL" sz="2000" dirty="0"/>
          </a:p>
        </p:txBody>
      </p:sp>
      <p:sp>
        <p:nvSpPr>
          <p:cNvPr id="4" name="pole tekstowe 3"/>
          <p:cNvSpPr txBox="1"/>
          <p:nvPr/>
        </p:nvSpPr>
        <p:spPr>
          <a:xfrm>
            <a:off x="1146753" y="3429000"/>
            <a:ext cx="7272808" cy="2585323"/>
          </a:xfrm>
          <a:prstGeom prst="rect">
            <a:avLst/>
          </a:prstGeom>
          <a:noFill/>
        </p:spPr>
        <p:txBody>
          <a:bodyPr wrap="square" rtlCol="0">
            <a:spAutoFit/>
          </a:bodyPr>
          <a:lstStyle/>
          <a:p>
            <a:pPr algn="ctr"/>
            <a:r>
              <a:rPr lang="en-GB" dirty="0"/>
              <a:t>selected issues</a:t>
            </a:r>
          </a:p>
          <a:p>
            <a:pPr algn="ctr"/>
            <a:endParaRPr lang="pl-PL" dirty="0"/>
          </a:p>
          <a:p>
            <a:pPr algn="ctr"/>
            <a:r>
              <a:rPr lang="pl-PL" dirty="0"/>
              <a:t>N</a:t>
            </a:r>
            <a:r>
              <a:rPr lang="en-GB" dirty="0" err="1"/>
              <a:t>encki</a:t>
            </a:r>
            <a:r>
              <a:rPr lang="en-US" dirty="0"/>
              <a:t> Institute of Experimental Biology PAS</a:t>
            </a:r>
            <a:endParaRPr lang="pl-PL" dirty="0"/>
          </a:p>
          <a:p>
            <a:pPr algn="ctr"/>
            <a:endParaRPr lang="pl-PL" dirty="0"/>
          </a:p>
          <a:p>
            <a:pPr algn="ctr"/>
            <a:r>
              <a:rPr lang="en-US" dirty="0"/>
              <a:t>LEGAL REGULATION OF PUBLISHED RESEARCH RESULTS</a:t>
            </a:r>
          </a:p>
          <a:p>
            <a:pPr algn="ctr"/>
            <a:endParaRPr lang="pl-PL" dirty="0"/>
          </a:p>
          <a:p>
            <a:pPr algn="ctr"/>
            <a:r>
              <a:rPr lang="pl-PL" u="sng" dirty="0" err="1"/>
              <a:t>Available</a:t>
            </a:r>
            <a:r>
              <a:rPr lang="pl-PL" u="sng" dirty="0"/>
              <a:t>: intra.nencki.gov.pl</a:t>
            </a:r>
          </a:p>
          <a:p>
            <a:pPr algn="ctr"/>
            <a:endParaRPr lang="pl-PL" u="sng" dirty="0"/>
          </a:p>
          <a:p>
            <a:pPr algn="ctr"/>
            <a:endParaRPr lang="pl-PL" dirty="0"/>
          </a:p>
        </p:txBody>
      </p:sp>
      <p:sp>
        <p:nvSpPr>
          <p:cNvPr id="5" name="pole tekstowe 4"/>
          <p:cNvSpPr txBox="1"/>
          <p:nvPr/>
        </p:nvSpPr>
        <p:spPr>
          <a:xfrm>
            <a:off x="30629"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308780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3528" y="1158999"/>
            <a:ext cx="8496944" cy="4801314"/>
          </a:xfrm>
          <a:prstGeom prst="rect">
            <a:avLst/>
          </a:prstGeom>
          <a:noFill/>
        </p:spPr>
        <p:txBody>
          <a:bodyPr wrap="square" rtlCol="0">
            <a:spAutoFit/>
          </a:bodyPr>
          <a:lstStyle/>
          <a:p>
            <a:pPr algn="just"/>
            <a:r>
              <a:rPr lang="pl-PL" dirty="0"/>
              <a:t>„</a:t>
            </a:r>
            <a:r>
              <a:rPr lang="en-US" dirty="0"/>
              <a:t>Scientific works are very often the result of the work of not one, but many people. Their contribution to the creation of a work (for example, an article) may be different, both in qualitative and quantitative terms. </a:t>
            </a:r>
            <a:endParaRPr lang="pl-PL" dirty="0"/>
          </a:p>
          <a:p>
            <a:pPr algn="just"/>
            <a:endParaRPr lang="pl-PL" dirty="0"/>
          </a:p>
          <a:p>
            <a:pPr algn="just"/>
            <a:r>
              <a:rPr lang="en-US" u="sng" dirty="0"/>
              <a:t>Cooperation in the creation of a scientific work does not always mean co-authorship.</a:t>
            </a:r>
            <a:endParaRPr lang="pl-PL" u="sng" dirty="0"/>
          </a:p>
          <a:p>
            <a:pPr algn="just"/>
            <a:endParaRPr lang="pl-PL" u="sng" dirty="0"/>
          </a:p>
          <a:p>
            <a:pPr algn="just"/>
            <a:r>
              <a:rPr lang="en-US" u="sng" dirty="0"/>
              <a:t>Co-authorship, however, can mean both</a:t>
            </a:r>
            <a:r>
              <a:rPr lang="pl-PL" u="sng" dirty="0"/>
              <a:t>,</a:t>
            </a:r>
            <a:r>
              <a:rPr lang="en-US" u="sng" dirty="0"/>
              <a:t> significant and relatively small creative contribution. </a:t>
            </a:r>
            <a:endParaRPr lang="pl-PL" u="sng" dirty="0"/>
          </a:p>
          <a:p>
            <a:pPr algn="just"/>
            <a:endParaRPr lang="pl-PL" u="sng" dirty="0"/>
          </a:p>
          <a:p>
            <a:pPr algn="just"/>
            <a:r>
              <a:rPr lang="en-US" dirty="0"/>
              <a:t>The team preparing the work for publication, and especially the person responsible to the publisher for the entire work (correspondent author, guarantor) and representing all co-author</a:t>
            </a:r>
            <a:r>
              <a:rPr lang="pl-PL" dirty="0"/>
              <a:t>s</a:t>
            </a:r>
            <a:r>
              <a:rPr lang="en-US" dirty="0"/>
              <a:t>, should comply with the following rules:</a:t>
            </a:r>
            <a:endParaRPr lang="pl-PL" dirty="0"/>
          </a:p>
          <a:p>
            <a:pPr algn="just"/>
            <a:endParaRPr lang="pl-PL" dirty="0"/>
          </a:p>
          <a:p>
            <a:pPr marL="342900" indent="-342900" algn="just">
              <a:buFont typeface="+mj-lt"/>
              <a:buAutoNum type="arabicPeriod"/>
            </a:pPr>
            <a:r>
              <a:rPr lang="en-US" dirty="0"/>
              <a:t>The principle of obedience to the law</a:t>
            </a:r>
            <a:endParaRPr lang="pl-PL" dirty="0"/>
          </a:p>
          <a:p>
            <a:pPr marL="342900" indent="-342900" algn="just">
              <a:buFont typeface="+mj-lt"/>
              <a:buAutoNum type="arabicPeriod"/>
            </a:pPr>
            <a:r>
              <a:rPr lang="en-US" dirty="0"/>
              <a:t>Principle of justice</a:t>
            </a:r>
          </a:p>
          <a:p>
            <a:pPr marL="342900" indent="-342900" algn="just">
              <a:buFont typeface="+mj-lt"/>
              <a:buAutoNum type="arabicPeriod"/>
            </a:pPr>
            <a:r>
              <a:rPr lang="en-US" dirty="0"/>
              <a:t>The principle of truthfulness and openness</a:t>
            </a:r>
            <a:endParaRPr lang="pl-PL" dirty="0"/>
          </a:p>
        </p:txBody>
      </p:sp>
      <p:sp>
        <p:nvSpPr>
          <p:cNvPr id="4" name="pole tekstowe 3"/>
          <p:cNvSpPr txBox="1"/>
          <p:nvPr/>
        </p:nvSpPr>
        <p:spPr>
          <a:xfrm>
            <a:off x="683568" y="6249850"/>
            <a:ext cx="7632848" cy="461665"/>
          </a:xfrm>
          <a:prstGeom prst="rect">
            <a:avLst/>
          </a:prstGeom>
          <a:noFill/>
        </p:spPr>
        <p:txBody>
          <a:bodyPr wrap="square" rtlCol="0">
            <a:spAutoFit/>
          </a:bodyPr>
          <a:lstStyle/>
          <a:p>
            <a:pPr algn="just"/>
            <a:r>
              <a:rPr lang="pl-PL" sz="1200" i="1" dirty="0"/>
              <a:t>„Rzetelność w badaniach naukowych oraz poszanowanie własności intelektualnej”(</a:t>
            </a:r>
            <a:r>
              <a:rPr lang="pl-PL" sz="1200" i="1" dirty="0" err="1"/>
              <a:t>Research</a:t>
            </a:r>
            <a:r>
              <a:rPr lang="pl-PL" sz="1200" i="1" dirty="0"/>
              <a:t> </a:t>
            </a:r>
            <a:r>
              <a:rPr lang="pl-PL" sz="1200" i="1" dirty="0" err="1"/>
              <a:t>Integrity</a:t>
            </a:r>
            <a:r>
              <a:rPr lang="pl-PL" sz="1200" i="1" dirty="0"/>
              <a:t> and </a:t>
            </a:r>
            <a:r>
              <a:rPr lang="pl-PL" sz="1200" i="1" dirty="0" err="1"/>
              <a:t>Intellectual</a:t>
            </a:r>
            <a:r>
              <a:rPr lang="pl-PL" sz="1200" i="1" dirty="0"/>
              <a:t> </a:t>
            </a:r>
            <a:r>
              <a:rPr lang="pl-PL" sz="1200" i="1" dirty="0" err="1"/>
              <a:t>Property</a:t>
            </a:r>
            <a:r>
              <a:rPr lang="pl-PL" sz="1200" i="1" dirty="0"/>
              <a:t> </a:t>
            </a:r>
            <a:r>
              <a:rPr lang="pl-PL" sz="1200" i="1" dirty="0" err="1"/>
              <a:t>Potection</a:t>
            </a:r>
            <a:r>
              <a:rPr lang="pl-PL" sz="1200" i="1" dirty="0"/>
              <a:t>).                                                                                                                                 </a:t>
            </a:r>
            <a:r>
              <a:rPr lang="pl-PL" sz="1200" dirty="0">
                <a:hlinkClick r:id="rId2"/>
              </a:rPr>
              <a:t>www.nauka.gov.pl</a:t>
            </a:r>
            <a:r>
              <a:rPr lang="pl-PL" sz="1200" dirty="0"/>
              <a:t> </a:t>
            </a:r>
          </a:p>
        </p:txBody>
      </p:sp>
      <p:sp>
        <p:nvSpPr>
          <p:cNvPr id="5" name="pole tekstowe 4"/>
          <p:cNvSpPr txBox="1"/>
          <p:nvPr/>
        </p:nvSpPr>
        <p:spPr>
          <a:xfrm>
            <a:off x="33671" y="683404"/>
            <a:ext cx="6480720" cy="369332"/>
          </a:xfrm>
          <a:prstGeom prst="rect">
            <a:avLst/>
          </a:prstGeom>
          <a:noFill/>
        </p:spPr>
        <p:txBody>
          <a:bodyPr wrap="square" rtlCol="0">
            <a:spAutoFit/>
          </a:bodyPr>
          <a:lstStyle/>
          <a:p>
            <a:r>
              <a:rPr lang="en-US" dirty="0"/>
              <a:t>Ministry of Science and Higher Education</a:t>
            </a:r>
            <a:endParaRPr lang="pl-PL" dirty="0"/>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50779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99998" y="1449645"/>
            <a:ext cx="7776864" cy="3862596"/>
          </a:xfrm>
          <a:prstGeom prst="rect">
            <a:avLst/>
          </a:prstGeom>
        </p:spPr>
        <p:txBody>
          <a:bodyPr wrap="square">
            <a:spAutoFit/>
          </a:bodyPr>
          <a:lstStyle/>
          <a:p>
            <a:pPr marL="342900" indent="-342900" algn="just">
              <a:buFont typeface="+mj-lt"/>
              <a:buAutoNum type="arabicPeriod"/>
            </a:pPr>
            <a:r>
              <a:rPr lang="en-US" b="1" dirty="0"/>
              <a:t>The principle of obedience to the law</a:t>
            </a:r>
            <a:endParaRPr lang="pl-PL" b="1" dirty="0"/>
          </a:p>
          <a:p>
            <a:pPr marL="342900" indent="-342900" algn="just">
              <a:buFont typeface="+mj-lt"/>
              <a:buAutoNum type="arabicPeriod"/>
            </a:pPr>
            <a:endParaRPr lang="pl-PL" b="1" dirty="0"/>
          </a:p>
          <a:p>
            <a:pPr algn="just"/>
            <a:endParaRPr lang="pl-PL" b="1" dirty="0"/>
          </a:p>
          <a:p>
            <a:pPr algn="just"/>
            <a:r>
              <a:rPr lang="en-US" dirty="0"/>
              <a:t>Article 8 (it is said that the author of the work is its creator) and Article 16 (specifies the subject of personal copyrights) of the Act of 4 February 1994 on Copyright</a:t>
            </a:r>
            <a:r>
              <a:rPr lang="pl-PL" dirty="0"/>
              <a:t>s</a:t>
            </a:r>
            <a:r>
              <a:rPr lang="en-US" dirty="0"/>
              <a:t> and Related Rights </a:t>
            </a:r>
            <a:endParaRPr lang="pl-PL" dirty="0"/>
          </a:p>
          <a:p>
            <a:pPr algn="just"/>
            <a:r>
              <a:rPr lang="pl-PL" sz="1100" dirty="0"/>
              <a:t>(</a:t>
            </a:r>
            <a:r>
              <a:rPr lang="en-US" sz="1100" dirty="0"/>
              <a:t>consolidated text: Journal of Laws </a:t>
            </a:r>
            <a:r>
              <a:rPr lang="pl-PL" sz="1100" dirty="0"/>
              <a:t>of </a:t>
            </a:r>
            <a:r>
              <a:rPr lang="en-US" sz="1100" dirty="0"/>
              <a:t>2006 No. 90, item 631</a:t>
            </a:r>
            <a:r>
              <a:rPr lang="pl-PL" sz="1100" dirty="0"/>
              <a:t>,</a:t>
            </a:r>
            <a:r>
              <a:rPr lang="en-US" sz="1100" dirty="0"/>
              <a:t> as amended</a:t>
            </a:r>
            <a:r>
              <a:rPr lang="pl-PL" sz="1100" dirty="0"/>
              <a:t>). </a:t>
            </a:r>
          </a:p>
          <a:p>
            <a:pPr algn="just"/>
            <a:endParaRPr lang="pl-PL" dirty="0"/>
          </a:p>
          <a:p>
            <a:pPr algn="just"/>
            <a:endParaRPr lang="pl-PL" dirty="0"/>
          </a:p>
          <a:p>
            <a:pPr algn="just"/>
            <a:r>
              <a:rPr lang="en-US" dirty="0"/>
              <a:t>Polish law does not deprive </a:t>
            </a:r>
            <a:r>
              <a:rPr lang="pl-PL" dirty="0" err="1"/>
              <a:t>anyone</a:t>
            </a:r>
            <a:r>
              <a:rPr lang="pl-PL" dirty="0"/>
              <a:t> </a:t>
            </a:r>
            <a:r>
              <a:rPr lang="en-US" dirty="0"/>
              <a:t>of copyrights who has made even the most modest, but </a:t>
            </a:r>
            <a:r>
              <a:rPr lang="en-US" b="1" dirty="0"/>
              <a:t>independent and creative </a:t>
            </a:r>
            <a:r>
              <a:rPr lang="en-US" dirty="0"/>
              <a:t>contribution to the creation of the work. A co-author is therefore anyone </a:t>
            </a:r>
            <a:r>
              <a:rPr lang="en-US" b="1" dirty="0"/>
              <a:t>who wrote even a small part of it</a:t>
            </a:r>
            <a:r>
              <a:rPr lang="en-US" dirty="0"/>
              <a:t>, made any </a:t>
            </a:r>
            <a:r>
              <a:rPr lang="en-US" b="1" dirty="0"/>
              <a:t>creative</a:t>
            </a:r>
            <a:r>
              <a:rPr lang="en-US" dirty="0"/>
              <a:t> contribution to its conception or </a:t>
            </a:r>
            <a:r>
              <a:rPr lang="en-GB" dirty="0"/>
              <a:t>composition</a:t>
            </a:r>
            <a:r>
              <a:rPr lang="en-US" dirty="0"/>
              <a:t>, took part in </a:t>
            </a:r>
            <a:r>
              <a:rPr lang="en-GB" b="1" dirty="0"/>
              <a:t>research</a:t>
            </a:r>
            <a:r>
              <a:rPr lang="pl-PL" b="1" dirty="0"/>
              <a:t> </a:t>
            </a:r>
            <a:r>
              <a:rPr lang="en-US" b="1" dirty="0"/>
              <a:t>designing </a:t>
            </a:r>
            <a:r>
              <a:rPr lang="en-US" dirty="0"/>
              <a:t>that resulted in a given work.</a:t>
            </a:r>
            <a:endParaRPr lang="pl-PL" dirty="0"/>
          </a:p>
        </p:txBody>
      </p:sp>
      <p:sp>
        <p:nvSpPr>
          <p:cNvPr id="4" name="pole tekstowe 3"/>
          <p:cNvSpPr txBox="1"/>
          <p:nvPr/>
        </p:nvSpPr>
        <p:spPr>
          <a:xfrm>
            <a:off x="683568" y="6249850"/>
            <a:ext cx="7632848" cy="461665"/>
          </a:xfrm>
          <a:prstGeom prst="rect">
            <a:avLst/>
          </a:prstGeom>
          <a:noFill/>
        </p:spPr>
        <p:txBody>
          <a:bodyPr wrap="square" rtlCol="0">
            <a:spAutoFit/>
          </a:bodyPr>
          <a:lstStyle/>
          <a:p>
            <a:pPr algn="just"/>
            <a:r>
              <a:rPr lang="pl-PL" sz="1200" i="1" dirty="0"/>
              <a:t>„Rzetelność w badaniach naukowych oraz poszanowanie własności intelektualnej”(</a:t>
            </a:r>
            <a:r>
              <a:rPr lang="pl-PL" sz="1200" i="1" dirty="0" err="1"/>
              <a:t>Research</a:t>
            </a:r>
            <a:r>
              <a:rPr lang="pl-PL" sz="1200" i="1" dirty="0"/>
              <a:t> </a:t>
            </a:r>
            <a:r>
              <a:rPr lang="pl-PL" sz="1200" i="1" dirty="0" err="1"/>
              <a:t>Integrity</a:t>
            </a:r>
            <a:r>
              <a:rPr lang="pl-PL" sz="1200" i="1" dirty="0"/>
              <a:t> and </a:t>
            </a:r>
            <a:r>
              <a:rPr lang="pl-PL" sz="1200" i="1" dirty="0" err="1"/>
              <a:t>Intellectual</a:t>
            </a:r>
            <a:r>
              <a:rPr lang="pl-PL" sz="1200" i="1" dirty="0"/>
              <a:t> </a:t>
            </a:r>
            <a:r>
              <a:rPr lang="pl-PL" sz="1200" i="1" dirty="0" err="1"/>
              <a:t>Property</a:t>
            </a:r>
            <a:r>
              <a:rPr lang="pl-PL" sz="1200" i="1" dirty="0"/>
              <a:t> </a:t>
            </a:r>
            <a:r>
              <a:rPr lang="pl-PL" sz="1200" i="1" dirty="0" err="1"/>
              <a:t>Potection</a:t>
            </a:r>
            <a:r>
              <a:rPr lang="pl-PL" sz="1200" i="1" dirty="0"/>
              <a:t>).                                                                                                                                 </a:t>
            </a:r>
            <a:r>
              <a:rPr lang="pl-PL" sz="1200" dirty="0">
                <a:hlinkClick r:id="rId2"/>
              </a:rPr>
              <a:t>www.nauka.gov.pl</a:t>
            </a:r>
            <a:r>
              <a:rPr lang="pl-PL" sz="1200" dirty="0"/>
              <a:t> </a:t>
            </a:r>
          </a:p>
        </p:txBody>
      </p:sp>
      <p:sp>
        <p:nvSpPr>
          <p:cNvPr id="5" name="pole tekstowe 4"/>
          <p:cNvSpPr txBox="1"/>
          <p:nvPr/>
        </p:nvSpPr>
        <p:spPr>
          <a:xfrm>
            <a:off x="33671" y="611396"/>
            <a:ext cx="6480720" cy="369332"/>
          </a:xfrm>
          <a:prstGeom prst="rect">
            <a:avLst/>
          </a:prstGeom>
          <a:noFill/>
        </p:spPr>
        <p:txBody>
          <a:bodyPr wrap="square" rtlCol="0">
            <a:spAutoFit/>
          </a:bodyPr>
          <a:lstStyle/>
          <a:p>
            <a:r>
              <a:rPr lang="en-US" dirty="0"/>
              <a:t>Ministry of Science and Higher Education</a:t>
            </a:r>
            <a:endParaRPr lang="pl-PL" dirty="0"/>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2531399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671" y="611396"/>
            <a:ext cx="6480720" cy="369332"/>
          </a:xfrm>
          <a:prstGeom prst="rect">
            <a:avLst/>
          </a:prstGeom>
          <a:noFill/>
        </p:spPr>
        <p:txBody>
          <a:bodyPr wrap="square" rtlCol="0">
            <a:spAutoFit/>
          </a:bodyPr>
          <a:lstStyle/>
          <a:p>
            <a:r>
              <a:rPr lang="en-US" dirty="0"/>
              <a:t>Ministry of Science and Higher Education</a:t>
            </a:r>
            <a:endParaRPr lang="pl-PL" dirty="0"/>
          </a:p>
        </p:txBody>
      </p:sp>
      <p:sp>
        <p:nvSpPr>
          <p:cNvPr id="3" name="pole tekstowe 2"/>
          <p:cNvSpPr txBox="1"/>
          <p:nvPr/>
        </p:nvSpPr>
        <p:spPr>
          <a:xfrm>
            <a:off x="323528" y="1261784"/>
            <a:ext cx="8496944" cy="5047536"/>
          </a:xfrm>
          <a:prstGeom prst="rect">
            <a:avLst/>
          </a:prstGeom>
          <a:noFill/>
        </p:spPr>
        <p:txBody>
          <a:bodyPr wrap="square" rtlCol="0">
            <a:spAutoFit/>
          </a:bodyPr>
          <a:lstStyle/>
          <a:p>
            <a:pPr algn="just"/>
            <a:r>
              <a:rPr lang="pl-PL" sz="1400" dirty="0"/>
              <a:t>„</a:t>
            </a:r>
            <a:r>
              <a:rPr lang="en-US" sz="1400" dirty="0"/>
              <a:t>Justice and honesty require that every person who contributed to the creation of the work is noticed and appreciated. </a:t>
            </a:r>
            <a:endParaRPr lang="pl-PL" sz="1400" dirty="0"/>
          </a:p>
          <a:p>
            <a:pPr algn="just"/>
            <a:r>
              <a:rPr lang="en-US" sz="1400" dirty="0"/>
              <a:t>Very often, apart from the authors, there are other people without the contribution of whom the work would not be created or would not reach the final scientific level.</a:t>
            </a:r>
            <a:endParaRPr lang="pl-PL" sz="1400" dirty="0"/>
          </a:p>
          <a:p>
            <a:pPr algn="just"/>
            <a:r>
              <a:rPr lang="en-US" sz="1400" dirty="0"/>
              <a:t>These people are colleagues, sometimes superiors, as well as mentors or advisors. </a:t>
            </a:r>
            <a:endParaRPr lang="pl-PL" sz="1400" dirty="0"/>
          </a:p>
          <a:p>
            <a:pPr algn="just"/>
            <a:r>
              <a:rPr lang="en-US" sz="1400" b="1" dirty="0"/>
              <a:t>It is good practice to indicate the contribution to the creation of a work in the form of </a:t>
            </a:r>
            <a:r>
              <a:rPr lang="pl-PL" sz="1400" b="1" dirty="0"/>
              <a:t>the </a:t>
            </a:r>
            <a:r>
              <a:rPr lang="en-US" sz="1400" b="1" dirty="0"/>
              <a:t>acknowledgement</a:t>
            </a:r>
            <a:r>
              <a:rPr lang="pl-PL" sz="1400" b="1" dirty="0"/>
              <a:t>s</a:t>
            </a:r>
            <a:r>
              <a:rPr lang="en-US" sz="1400" b="1" dirty="0"/>
              <a:t> or </a:t>
            </a:r>
            <a:r>
              <a:rPr lang="en-GB" sz="1400" b="1" dirty="0"/>
              <a:t>the</a:t>
            </a:r>
            <a:r>
              <a:rPr lang="pl-PL" sz="1400" b="1" dirty="0"/>
              <a:t> </a:t>
            </a:r>
            <a:r>
              <a:rPr lang="en-US" sz="1400" b="1" dirty="0"/>
              <a:t>editorial information, which briefly states who and how contributed to the creation of the work in its final form. </a:t>
            </a:r>
            <a:endParaRPr lang="pl-PL" sz="1400" b="1" dirty="0"/>
          </a:p>
          <a:p>
            <a:pPr algn="just"/>
            <a:r>
              <a:rPr lang="en-US" sz="1400" dirty="0"/>
              <a:t>Such information should include not only persons (cooperating on an honorary or remunerative basis) but also institutions</a:t>
            </a:r>
            <a:r>
              <a:rPr lang="pl-PL" sz="1400" dirty="0"/>
              <a:t>.”</a:t>
            </a:r>
          </a:p>
          <a:p>
            <a:pPr algn="just"/>
            <a:endParaRPr lang="pl-PL" sz="1400" dirty="0"/>
          </a:p>
          <a:p>
            <a:pPr algn="just"/>
            <a:r>
              <a:rPr lang="pl-PL" sz="1400" dirty="0"/>
              <a:t>„</a:t>
            </a:r>
            <a:r>
              <a:rPr lang="en-US" sz="1400" dirty="0"/>
              <a:t>The person responsible for contact with the publishing company (correspond</a:t>
            </a:r>
            <a:r>
              <a:rPr lang="pl-PL" sz="1400" dirty="0" err="1"/>
              <a:t>ing</a:t>
            </a:r>
            <a:r>
              <a:rPr lang="en-US" sz="1400" dirty="0"/>
              <a:t> author) should make every effort to include in the content of the publication the information about the scope of work of individual co-authors and co-workers.</a:t>
            </a:r>
            <a:r>
              <a:rPr lang="pl-PL" sz="1400" dirty="0"/>
              <a:t>”</a:t>
            </a:r>
          </a:p>
          <a:p>
            <a:pPr algn="just"/>
            <a:endParaRPr lang="pl-PL" sz="1400" dirty="0"/>
          </a:p>
          <a:p>
            <a:pPr algn="just"/>
            <a:r>
              <a:rPr lang="pl-PL" sz="1400" dirty="0"/>
              <a:t>„</a:t>
            </a:r>
            <a:r>
              <a:rPr lang="en-US" sz="1400" dirty="0"/>
              <a:t>It is also very important to distinguish the main author of the work, identified by placing his name in the first place among co-authors of a scientific publication, from the person taking responsibility for contact between the team of authors and the publisher (correspond</a:t>
            </a:r>
            <a:r>
              <a:rPr lang="pl-PL" sz="1400" dirty="0" err="1"/>
              <a:t>ing</a:t>
            </a:r>
            <a:r>
              <a:rPr lang="en-US" sz="1400" dirty="0"/>
              <a:t> author).</a:t>
            </a:r>
            <a:endParaRPr lang="pl-PL" sz="1400" dirty="0"/>
          </a:p>
          <a:p>
            <a:pPr algn="just"/>
            <a:r>
              <a:rPr lang="en-US" sz="1400" b="1" dirty="0"/>
              <a:t>The co-author </a:t>
            </a:r>
            <a:r>
              <a:rPr lang="pl-PL" sz="1400" b="1" dirty="0" err="1"/>
              <a:t>listed</a:t>
            </a:r>
            <a:r>
              <a:rPr lang="pl-PL" sz="1400" b="1" dirty="0"/>
              <a:t> </a:t>
            </a:r>
            <a:r>
              <a:rPr lang="pl-PL" sz="1400" b="1" dirty="0" err="1"/>
              <a:t>first</a:t>
            </a:r>
            <a:r>
              <a:rPr lang="pl-PL" sz="1400" b="1" dirty="0"/>
              <a:t> </a:t>
            </a:r>
            <a:r>
              <a:rPr lang="en-US" sz="1400" b="1" dirty="0"/>
              <a:t>is the person who, regardless of his or her position and scientific status, has made by far the greatest creative contribution to the work.</a:t>
            </a:r>
            <a:endParaRPr lang="pl-PL" sz="1400" b="1" dirty="0"/>
          </a:p>
          <a:p>
            <a:pPr algn="just"/>
            <a:endParaRPr lang="pl-PL" sz="1400" b="1" dirty="0"/>
          </a:p>
          <a:p>
            <a:pPr algn="just"/>
            <a:r>
              <a:rPr lang="en-GB" sz="1400" dirty="0"/>
              <a:t>Politeness</a:t>
            </a:r>
            <a:r>
              <a:rPr lang="pl-PL" sz="1400" dirty="0"/>
              <a:t>, </a:t>
            </a:r>
            <a:r>
              <a:rPr lang="en-US" sz="1400" dirty="0"/>
              <a:t>especially opportunism, </a:t>
            </a:r>
            <a:r>
              <a:rPr lang="en-US" sz="1400" b="1" dirty="0"/>
              <a:t>cannot</a:t>
            </a:r>
            <a:r>
              <a:rPr lang="en-US" sz="1400" dirty="0"/>
              <a:t> be expressed </a:t>
            </a:r>
            <a:r>
              <a:rPr lang="pl-PL" sz="1400" dirty="0"/>
              <a:t>by</a:t>
            </a:r>
            <a:r>
              <a:rPr lang="en-US" sz="1400" dirty="0"/>
              <a:t> the untruthfulness of the authorship of scientific publications.</a:t>
            </a:r>
            <a:endParaRPr lang="pl-PL" sz="1400" dirty="0"/>
          </a:p>
        </p:txBody>
      </p:sp>
      <p:sp>
        <p:nvSpPr>
          <p:cNvPr id="4" name="Prostokąt 3"/>
          <p:cNvSpPr/>
          <p:nvPr/>
        </p:nvSpPr>
        <p:spPr>
          <a:xfrm>
            <a:off x="395536" y="934561"/>
            <a:ext cx="2518638" cy="369332"/>
          </a:xfrm>
          <a:prstGeom prst="rect">
            <a:avLst/>
          </a:prstGeom>
        </p:spPr>
        <p:txBody>
          <a:bodyPr wrap="none">
            <a:spAutoFit/>
          </a:bodyPr>
          <a:lstStyle/>
          <a:p>
            <a:pPr algn="just"/>
            <a:r>
              <a:rPr lang="pl-PL" b="1" dirty="0"/>
              <a:t>2.   </a:t>
            </a:r>
            <a:r>
              <a:rPr lang="en-GB" b="1" dirty="0"/>
              <a:t>Principle</a:t>
            </a:r>
            <a:r>
              <a:rPr lang="pl-PL" b="1" dirty="0"/>
              <a:t> of </a:t>
            </a:r>
            <a:r>
              <a:rPr lang="pl-PL" b="1" dirty="0" err="1"/>
              <a:t>justice</a:t>
            </a:r>
            <a:endParaRPr lang="pl-PL" b="1" dirty="0"/>
          </a:p>
        </p:txBody>
      </p:sp>
      <p:sp>
        <p:nvSpPr>
          <p:cNvPr id="5" name="pole tekstowe 4"/>
          <p:cNvSpPr txBox="1"/>
          <p:nvPr/>
        </p:nvSpPr>
        <p:spPr>
          <a:xfrm>
            <a:off x="971600" y="6423719"/>
            <a:ext cx="7632848" cy="461665"/>
          </a:xfrm>
          <a:prstGeom prst="rect">
            <a:avLst/>
          </a:prstGeom>
          <a:noFill/>
        </p:spPr>
        <p:txBody>
          <a:bodyPr wrap="square" rtlCol="0">
            <a:spAutoFit/>
          </a:bodyPr>
          <a:lstStyle/>
          <a:p>
            <a:pPr algn="r"/>
            <a:r>
              <a:rPr lang="pl-PL" sz="1200" i="1" dirty="0"/>
              <a:t>„Rzetelność w badaniach naukowych oraz poszanowanie własności intelektualnej”(</a:t>
            </a:r>
            <a:r>
              <a:rPr lang="pl-PL" sz="1200" i="1" dirty="0" err="1"/>
              <a:t>Research</a:t>
            </a:r>
            <a:r>
              <a:rPr lang="pl-PL" sz="1200" i="1" dirty="0"/>
              <a:t> </a:t>
            </a:r>
            <a:r>
              <a:rPr lang="pl-PL" sz="1200" i="1" dirty="0" err="1"/>
              <a:t>Integrity</a:t>
            </a:r>
            <a:r>
              <a:rPr lang="pl-PL" sz="1200" i="1" dirty="0"/>
              <a:t> and </a:t>
            </a:r>
            <a:r>
              <a:rPr lang="pl-PL" sz="1200" i="1" dirty="0" err="1"/>
              <a:t>Intellectual</a:t>
            </a:r>
            <a:r>
              <a:rPr lang="pl-PL" sz="1200" i="1" dirty="0"/>
              <a:t> </a:t>
            </a:r>
            <a:r>
              <a:rPr lang="pl-PL" sz="1200" i="1" dirty="0" err="1"/>
              <a:t>Property</a:t>
            </a:r>
            <a:r>
              <a:rPr lang="pl-PL" sz="1200" i="1" dirty="0"/>
              <a:t> </a:t>
            </a:r>
            <a:r>
              <a:rPr lang="pl-PL" sz="1200" i="1" dirty="0" err="1"/>
              <a:t>Potection</a:t>
            </a:r>
            <a:r>
              <a:rPr lang="pl-PL" sz="1200" i="1" dirty="0"/>
              <a:t>).                                                                                                                           </a:t>
            </a:r>
            <a:r>
              <a:rPr lang="pl-PL" sz="1200" dirty="0">
                <a:hlinkClick r:id="rId2"/>
              </a:rPr>
              <a:t>www.nauka.gov.pl</a:t>
            </a:r>
            <a:r>
              <a:rPr lang="pl-PL" sz="1200" dirty="0"/>
              <a:t> </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172011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31557"/>
            <a:ext cx="8424936" cy="707886"/>
          </a:xfrm>
          <a:prstGeom prst="rect">
            <a:avLst/>
          </a:prstGeom>
          <a:noFill/>
        </p:spPr>
        <p:txBody>
          <a:bodyPr wrap="square" rtlCol="0">
            <a:spAutoFit/>
          </a:bodyPr>
          <a:lstStyle/>
          <a:p>
            <a:r>
              <a:rPr lang="pl-PL" sz="2000" b="1" dirty="0"/>
              <a:t>FROM THE CODE OF ETHICS FOR RESEARCH WORKERS:</a:t>
            </a:r>
          </a:p>
          <a:p>
            <a:endParaRPr lang="pl-PL" sz="2000" b="1" dirty="0"/>
          </a:p>
        </p:txBody>
      </p:sp>
      <p:sp>
        <p:nvSpPr>
          <p:cNvPr id="7" name="Symbol zastępczy tekstu 2"/>
          <p:cNvSpPr txBox="1">
            <a:spLocks/>
          </p:cNvSpPr>
          <p:nvPr/>
        </p:nvSpPr>
        <p:spPr>
          <a:xfrm>
            <a:off x="467544" y="1196752"/>
            <a:ext cx="7772400" cy="2664296"/>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3600" b="1" dirty="0">
                <a:solidFill>
                  <a:schemeClr val="tx1"/>
                </a:solidFill>
                <a:latin typeface="+mn-lt"/>
                <a:ea typeface="+mj-ea"/>
                <a:cs typeface="+mj-cs"/>
              </a:rPr>
              <a:t>Problems of co-authorship in scientific reports</a:t>
            </a:r>
            <a:endParaRPr lang="pl-PL" dirty="0">
              <a:solidFill>
                <a:schemeClr val="tx1"/>
              </a:solidFill>
              <a:latin typeface="+mn-lt"/>
            </a:endParaRPr>
          </a:p>
        </p:txBody>
      </p:sp>
    </p:spTree>
    <p:extLst>
      <p:ext uri="{BB962C8B-B14F-4D97-AF65-F5344CB8AC3E}">
        <p14:creationId xmlns:p14="http://schemas.microsoft.com/office/powerpoint/2010/main" val="2329443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671" y="620688"/>
            <a:ext cx="6480720" cy="369332"/>
          </a:xfrm>
          <a:prstGeom prst="rect">
            <a:avLst/>
          </a:prstGeom>
          <a:noFill/>
        </p:spPr>
        <p:txBody>
          <a:bodyPr wrap="square" rtlCol="0">
            <a:spAutoFit/>
          </a:bodyPr>
          <a:lstStyle/>
          <a:p>
            <a:r>
              <a:rPr lang="en-US" dirty="0"/>
              <a:t>Ministry of Science and Higher Education</a:t>
            </a:r>
            <a:endParaRPr lang="pl-PL" dirty="0"/>
          </a:p>
        </p:txBody>
      </p:sp>
      <p:sp>
        <p:nvSpPr>
          <p:cNvPr id="3" name="pole tekstowe 2"/>
          <p:cNvSpPr txBox="1"/>
          <p:nvPr/>
        </p:nvSpPr>
        <p:spPr>
          <a:xfrm>
            <a:off x="222608" y="985946"/>
            <a:ext cx="8424936" cy="646331"/>
          </a:xfrm>
          <a:prstGeom prst="rect">
            <a:avLst/>
          </a:prstGeom>
          <a:noFill/>
        </p:spPr>
        <p:txBody>
          <a:bodyPr wrap="square" rtlCol="0">
            <a:spAutoFit/>
          </a:bodyPr>
          <a:lstStyle/>
          <a:p>
            <a:r>
              <a:rPr lang="pl-PL" b="1" dirty="0"/>
              <a:t>3. </a:t>
            </a:r>
            <a:r>
              <a:rPr lang="en-US" b="1" dirty="0"/>
              <a:t>The principle of truthfulness and openness</a:t>
            </a:r>
          </a:p>
          <a:p>
            <a:endParaRPr lang="pl-PL" dirty="0"/>
          </a:p>
        </p:txBody>
      </p:sp>
      <p:sp>
        <p:nvSpPr>
          <p:cNvPr id="4" name="pole tekstowe 3"/>
          <p:cNvSpPr txBox="1"/>
          <p:nvPr/>
        </p:nvSpPr>
        <p:spPr>
          <a:xfrm>
            <a:off x="179512" y="1355278"/>
            <a:ext cx="8784976" cy="5078313"/>
          </a:xfrm>
          <a:prstGeom prst="rect">
            <a:avLst/>
          </a:prstGeom>
          <a:noFill/>
        </p:spPr>
        <p:txBody>
          <a:bodyPr wrap="square" rtlCol="0">
            <a:spAutoFit/>
          </a:bodyPr>
          <a:lstStyle/>
          <a:p>
            <a:r>
              <a:rPr lang="en-US" sz="1500" dirty="0"/>
              <a:t>The attribution of authorship must be consistent with the </a:t>
            </a:r>
            <a:r>
              <a:rPr lang="pl-PL" sz="1500" dirty="0" err="1"/>
              <a:t>reality</a:t>
            </a:r>
            <a:r>
              <a:rPr lang="en-US" sz="1500" dirty="0"/>
              <a:t>.</a:t>
            </a:r>
            <a:endParaRPr lang="pl-PL" sz="1500" dirty="0"/>
          </a:p>
          <a:p>
            <a:endParaRPr lang="pl-PL" sz="1500" dirty="0">
              <a:solidFill>
                <a:srgbClr val="7030A0"/>
              </a:solidFill>
            </a:endParaRPr>
          </a:p>
          <a:p>
            <a:r>
              <a:rPr lang="pl-PL" sz="1500" b="1" dirty="0"/>
              <a:t>It </a:t>
            </a:r>
            <a:r>
              <a:rPr lang="pl-PL" sz="1500" b="1" dirty="0" err="1"/>
              <a:t>is</a:t>
            </a:r>
            <a:r>
              <a:rPr lang="pl-PL" sz="1500" b="1" dirty="0"/>
              <a:t> not </a:t>
            </a:r>
            <a:r>
              <a:rPr lang="pl-PL" sz="1500" b="1" dirty="0" err="1"/>
              <a:t>acceptable</a:t>
            </a:r>
            <a:r>
              <a:rPr lang="pl-PL" sz="1500" b="1" dirty="0"/>
              <a:t> to:</a:t>
            </a:r>
          </a:p>
          <a:p>
            <a:pPr marL="285750" indent="-285750" algn="just">
              <a:buFont typeface="Arial" panose="020B0604020202020204" pitchFamily="34" charset="0"/>
              <a:buChar char="•"/>
            </a:pPr>
            <a:r>
              <a:rPr lang="en-US" sz="1500" dirty="0"/>
              <a:t>a</a:t>
            </a:r>
            <a:r>
              <a:rPr lang="pl-PL" sz="1500" dirty="0" err="1"/>
              <a:t>dd</a:t>
            </a:r>
            <a:r>
              <a:rPr lang="en-US" sz="1500" dirty="0"/>
              <a:t> persons who are not actual co-authors of the work to the authors' team (e.g. </a:t>
            </a:r>
            <a:r>
              <a:rPr lang="pl-PL" sz="1500" dirty="0"/>
              <a:t>out of </a:t>
            </a:r>
            <a:r>
              <a:rPr lang="en-GB" sz="1500" dirty="0"/>
              <a:t>politeness</a:t>
            </a:r>
            <a:r>
              <a:rPr lang="pl-PL" sz="1500" dirty="0"/>
              <a:t> </a:t>
            </a:r>
            <a:r>
              <a:rPr lang="en-US" sz="1500" dirty="0"/>
              <a:t>or in order to give the publication greater prestige). </a:t>
            </a:r>
            <a:endParaRPr lang="pl-PL" sz="1500" dirty="0"/>
          </a:p>
          <a:p>
            <a:pPr marL="285750" indent="-285750" algn="just">
              <a:buFont typeface="Arial" panose="020B0604020202020204" pitchFamily="34" charset="0"/>
              <a:buChar char="•"/>
            </a:pPr>
            <a:r>
              <a:rPr lang="en-US" sz="1500" dirty="0"/>
              <a:t>to omit co-authors and not to include their names in the publication. </a:t>
            </a:r>
            <a:endParaRPr lang="pl-PL" sz="1500" dirty="0"/>
          </a:p>
          <a:p>
            <a:pPr algn="just"/>
            <a:r>
              <a:rPr lang="en-US" sz="1500" dirty="0"/>
              <a:t>Such conduct may constitute an offence (Article 115, Section 1 of the Act of 4 February 1994 on </a:t>
            </a:r>
            <a:r>
              <a:rPr lang="pl-PL" sz="1500" dirty="0"/>
              <a:t>C</a:t>
            </a:r>
            <a:r>
              <a:rPr lang="en-US" sz="1500" dirty="0" err="1"/>
              <a:t>opyrights</a:t>
            </a:r>
            <a:r>
              <a:rPr lang="en-US" sz="1500" dirty="0"/>
              <a:t> and </a:t>
            </a:r>
            <a:r>
              <a:rPr lang="pl-PL" sz="1500" dirty="0"/>
              <a:t>R</a:t>
            </a:r>
            <a:r>
              <a:rPr lang="en-US" sz="1500" dirty="0"/>
              <a:t>elated </a:t>
            </a:r>
            <a:r>
              <a:rPr lang="pl-PL" sz="1500" dirty="0" err="1"/>
              <a:t>Ri</a:t>
            </a:r>
            <a:r>
              <a:rPr lang="en-US" sz="1500" dirty="0" err="1"/>
              <a:t>ghts</a:t>
            </a:r>
            <a:r>
              <a:rPr lang="en-US" sz="1500" dirty="0"/>
              <a:t> </a:t>
            </a:r>
            <a:r>
              <a:rPr lang="pl-PL" sz="1400" dirty="0"/>
              <a:t> [</a:t>
            </a:r>
            <a:r>
              <a:rPr lang="en-US" sz="1000" dirty="0"/>
              <a:t>consolidated text: Journal of Laws of 2006 No. 90, item 631, as amended</a:t>
            </a:r>
            <a:r>
              <a:rPr lang="pl-PL" sz="1400" dirty="0"/>
              <a:t>].</a:t>
            </a:r>
            <a:r>
              <a:rPr lang="en-US" sz="1000" dirty="0"/>
              <a:t> </a:t>
            </a:r>
            <a:endParaRPr lang="pl-PL" sz="1000" dirty="0"/>
          </a:p>
          <a:p>
            <a:endParaRPr lang="pl-PL" sz="1400" dirty="0"/>
          </a:p>
          <a:p>
            <a:pPr algn="ctr"/>
            <a:r>
              <a:rPr lang="en-US" sz="1500" b="1" dirty="0"/>
              <a:t>The truthful and complete </a:t>
            </a:r>
            <a:r>
              <a:rPr lang="pl-PL" sz="1500" b="1" dirty="0" err="1"/>
              <a:t>attribution</a:t>
            </a:r>
            <a:r>
              <a:rPr lang="en-US" sz="1500" b="1" dirty="0"/>
              <a:t> of authorship is one of the conditions for its scientific credibility.</a:t>
            </a:r>
            <a:endParaRPr lang="pl-PL" sz="1500" b="1" dirty="0"/>
          </a:p>
          <a:p>
            <a:pPr algn="ctr"/>
            <a:r>
              <a:rPr lang="en-US" sz="1500" b="1" dirty="0"/>
              <a:t>The scientific community has the right to know who created the work and who is responsible for its content.</a:t>
            </a:r>
            <a:endParaRPr lang="pl-PL" sz="1500" b="1" dirty="0"/>
          </a:p>
          <a:p>
            <a:endParaRPr lang="pl-PL" sz="1500" b="1" dirty="0"/>
          </a:p>
          <a:p>
            <a:pPr algn="just"/>
            <a:r>
              <a:rPr lang="en-US" sz="1500" dirty="0" smtClean="0"/>
              <a:t>When </a:t>
            </a:r>
            <a:r>
              <a:rPr lang="en-US" sz="1500" b="1" dirty="0"/>
              <a:t>editing footnotes</a:t>
            </a:r>
            <a:r>
              <a:rPr lang="en-US" sz="1500" dirty="0"/>
              <a:t>, the rule applies that the information given clearly indicates where the used (quoted) or referred excerpt comes from.</a:t>
            </a:r>
            <a:endParaRPr lang="pl-PL" sz="1500" dirty="0"/>
          </a:p>
          <a:p>
            <a:pPr algn="just"/>
            <a:r>
              <a:rPr lang="en-US" sz="1500" dirty="0"/>
              <a:t>It is unacceptable </a:t>
            </a:r>
            <a:r>
              <a:rPr lang="en-US" sz="1500" dirty="0" smtClean="0"/>
              <a:t>to</a:t>
            </a:r>
            <a:r>
              <a:rPr lang="pl-PL" sz="1500" dirty="0" smtClean="0"/>
              <a:t> </a:t>
            </a:r>
            <a:r>
              <a:rPr lang="en-US" sz="1500" dirty="0" smtClean="0"/>
              <a:t>ignore </a:t>
            </a:r>
            <a:r>
              <a:rPr lang="en-US" sz="1500" dirty="0" err="1" smtClean="0"/>
              <a:t>th</a:t>
            </a:r>
            <a:r>
              <a:rPr lang="pl-PL" sz="1500" dirty="0" smtClean="0"/>
              <a:t>e</a:t>
            </a:r>
            <a:r>
              <a:rPr lang="en-US" sz="1500" dirty="0" smtClean="0"/>
              <a:t> fact that </a:t>
            </a:r>
            <a:r>
              <a:rPr lang="en-US" sz="1500" dirty="0"/>
              <a:t>the source of the used (quoted</a:t>
            </a:r>
            <a:r>
              <a:rPr lang="en-US" sz="1500" dirty="0" smtClean="0"/>
              <a:t>)</a:t>
            </a:r>
            <a:r>
              <a:rPr lang="pl-PL" sz="1500" dirty="0" smtClean="0"/>
              <a:t> </a:t>
            </a:r>
            <a:r>
              <a:rPr lang="pl-PL" sz="1500" dirty="0" err="1" smtClean="0"/>
              <a:t>or</a:t>
            </a:r>
            <a:r>
              <a:rPr lang="en-US" sz="1500" dirty="0" smtClean="0"/>
              <a:t> </a:t>
            </a:r>
            <a:r>
              <a:rPr lang="en-US" sz="1500" dirty="0"/>
              <a:t>referred </a:t>
            </a:r>
            <a:r>
              <a:rPr lang="en-US" sz="1500" dirty="0" smtClean="0"/>
              <a:t>excerpt </a:t>
            </a:r>
            <a:r>
              <a:rPr lang="en-US" sz="1500" dirty="0"/>
              <a:t>is the publication of another author, not </a:t>
            </a:r>
            <a:r>
              <a:rPr lang="en-US" sz="1500" b="1" dirty="0"/>
              <a:t>the original text.</a:t>
            </a:r>
            <a:endParaRPr lang="pl-PL" sz="1500" b="1" dirty="0"/>
          </a:p>
          <a:p>
            <a:pPr algn="just"/>
            <a:endParaRPr lang="pl-PL" sz="1000" dirty="0"/>
          </a:p>
          <a:p>
            <a:pPr algn="just"/>
            <a:r>
              <a:rPr lang="en-US" sz="1500" dirty="0"/>
              <a:t>The attribution of authorship provides an opportunity for numerous wrongdoings, which most often result in people who have a very small contribution to the creation of a work to gain disproportionate benefits in the form of a large number of points in the verification procedures</a:t>
            </a:r>
            <a:r>
              <a:rPr lang="pl-PL" sz="1500" dirty="0"/>
              <a:t>.</a:t>
            </a:r>
          </a:p>
        </p:txBody>
      </p:sp>
      <p:sp>
        <p:nvSpPr>
          <p:cNvPr id="5" name="pole tekstowe 4"/>
          <p:cNvSpPr txBox="1"/>
          <p:nvPr/>
        </p:nvSpPr>
        <p:spPr>
          <a:xfrm>
            <a:off x="683568" y="6381328"/>
            <a:ext cx="7632848" cy="461665"/>
          </a:xfrm>
          <a:prstGeom prst="rect">
            <a:avLst/>
          </a:prstGeom>
          <a:noFill/>
        </p:spPr>
        <p:txBody>
          <a:bodyPr wrap="square" rtlCol="0">
            <a:spAutoFit/>
          </a:bodyPr>
          <a:lstStyle/>
          <a:p>
            <a:pPr algn="just"/>
            <a:r>
              <a:rPr lang="pl-PL" sz="1200" i="1" dirty="0"/>
              <a:t>„Rzetelność w badaniach naukowych oraz poszanowanie własności intelektualnej”(</a:t>
            </a:r>
            <a:r>
              <a:rPr lang="pl-PL" sz="1200" i="1" dirty="0" err="1"/>
              <a:t>Research</a:t>
            </a:r>
            <a:r>
              <a:rPr lang="pl-PL" sz="1200" i="1" dirty="0"/>
              <a:t> </a:t>
            </a:r>
            <a:r>
              <a:rPr lang="pl-PL" sz="1200" i="1" dirty="0" err="1"/>
              <a:t>Integrity</a:t>
            </a:r>
            <a:r>
              <a:rPr lang="pl-PL" sz="1200" i="1" dirty="0"/>
              <a:t> and </a:t>
            </a:r>
            <a:r>
              <a:rPr lang="pl-PL" sz="1200" i="1" dirty="0" err="1"/>
              <a:t>Intellectual</a:t>
            </a:r>
            <a:r>
              <a:rPr lang="pl-PL" sz="1200" i="1" dirty="0"/>
              <a:t> </a:t>
            </a:r>
            <a:r>
              <a:rPr lang="pl-PL" sz="1200" i="1" dirty="0" err="1"/>
              <a:t>Property</a:t>
            </a:r>
            <a:r>
              <a:rPr lang="pl-PL" sz="1200" i="1" dirty="0"/>
              <a:t> </a:t>
            </a:r>
            <a:r>
              <a:rPr lang="pl-PL" sz="1200" i="1" dirty="0" err="1"/>
              <a:t>Potection</a:t>
            </a:r>
            <a:r>
              <a:rPr lang="pl-PL" sz="1200" i="1" dirty="0"/>
              <a:t>).                                                                                                                                 </a:t>
            </a:r>
            <a:r>
              <a:rPr lang="pl-PL" sz="1200" dirty="0">
                <a:hlinkClick r:id="rId2"/>
              </a:rPr>
              <a:t>www.nauka.gov.pl</a:t>
            </a:r>
            <a:r>
              <a:rPr lang="pl-PL" sz="1200" dirty="0"/>
              <a:t> </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2876286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496" y="692696"/>
            <a:ext cx="5616624" cy="400110"/>
          </a:xfrm>
          <a:prstGeom prst="rect">
            <a:avLst/>
          </a:prstGeom>
          <a:noFill/>
        </p:spPr>
        <p:txBody>
          <a:bodyPr wrap="square" rtlCol="0">
            <a:spAutoFit/>
          </a:bodyPr>
          <a:lstStyle/>
          <a:p>
            <a:r>
              <a:rPr lang="pl-PL" sz="2000" dirty="0" err="1"/>
              <a:t>Polish</a:t>
            </a:r>
            <a:r>
              <a:rPr lang="pl-PL" sz="2000" dirty="0"/>
              <a:t> </a:t>
            </a:r>
            <a:r>
              <a:rPr lang="pl-PL" sz="2000" dirty="0" err="1"/>
              <a:t>Academy</a:t>
            </a:r>
            <a:r>
              <a:rPr lang="pl-PL" sz="2000" dirty="0"/>
              <a:t> of </a:t>
            </a:r>
            <a:r>
              <a:rPr lang="pl-PL" sz="2000" dirty="0" err="1"/>
              <a:t>Sciences</a:t>
            </a:r>
            <a:r>
              <a:rPr lang="pl-PL" sz="2000" dirty="0"/>
              <a:t> (PAS)</a:t>
            </a:r>
          </a:p>
        </p:txBody>
      </p:sp>
      <p:sp>
        <p:nvSpPr>
          <p:cNvPr id="3" name="pole tekstowe 2"/>
          <p:cNvSpPr txBox="1"/>
          <p:nvPr/>
        </p:nvSpPr>
        <p:spPr>
          <a:xfrm>
            <a:off x="179512" y="1052736"/>
            <a:ext cx="8640960" cy="5016758"/>
          </a:xfrm>
          <a:prstGeom prst="rect">
            <a:avLst/>
          </a:prstGeom>
          <a:noFill/>
        </p:spPr>
        <p:txBody>
          <a:bodyPr wrap="square" rtlCol="0">
            <a:spAutoFit/>
          </a:bodyPr>
          <a:lstStyle/>
          <a:p>
            <a:pPr marL="285750" indent="-285750" algn="just">
              <a:buFont typeface="Arial" panose="020B0604020202020204" pitchFamily="34" charset="0"/>
              <a:buChar char="•"/>
            </a:pPr>
            <a:r>
              <a:rPr lang="en-US" sz="1600" dirty="0"/>
              <a:t>Authorship must be based </a:t>
            </a:r>
            <a:r>
              <a:rPr lang="en-US" sz="1600" b="1" dirty="0"/>
              <a:t>solely on</a:t>
            </a:r>
            <a:r>
              <a:rPr lang="en-US" sz="1600" dirty="0"/>
              <a:t> substantial </a:t>
            </a:r>
            <a:r>
              <a:rPr lang="en-US" sz="1600" b="1" dirty="0"/>
              <a:t>intellectual</a:t>
            </a:r>
            <a:r>
              <a:rPr lang="en-US" sz="1600" dirty="0"/>
              <a:t> contribution to the</a:t>
            </a:r>
            <a:r>
              <a:rPr lang="pl-PL" sz="1600" dirty="0"/>
              <a:t> </a:t>
            </a:r>
            <a:r>
              <a:rPr lang="en-US" sz="1600" dirty="0"/>
              <a:t>research. This </a:t>
            </a:r>
            <a:r>
              <a:rPr lang="en-GB" sz="1600" dirty="0"/>
              <a:t>includes</a:t>
            </a:r>
            <a:r>
              <a:rPr lang="en-US" sz="1600" dirty="0"/>
              <a:t> significant contribution </a:t>
            </a:r>
            <a:r>
              <a:rPr lang="en-US" sz="1600" b="1" dirty="0"/>
              <a:t>in initiating scientific idea,</a:t>
            </a:r>
            <a:r>
              <a:rPr lang="pl-PL" sz="1600" b="1" dirty="0"/>
              <a:t> </a:t>
            </a:r>
            <a:r>
              <a:rPr lang="en-US" sz="1600" b="1" dirty="0"/>
              <a:t>formulating conceptions, designing research</a:t>
            </a:r>
            <a:r>
              <a:rPr lang="en-US" sz="1600" dirty="0"/>
              <a:t>, significant share in </a:t>
            </a:r>
            <a:r>
              <a:rPr lang="en-US" sz="1600" b="1" dirty="0"/>
              <a:t>data acquisition</a:t>
            </a:r>
            <a:r>
              <a:rPr lang="en-US" sz="1600" dirty="0"/>
              <a:t>, in</a:t>
            </a:r>
            <a:r>
              <a:rPr lang="pl-PL" sz="1600" dirty="0"/>
              <a:t> </a:t>
            </a:r>
            <a:r>
              <a:rPr lang="en-US" sz="1600" dirty="0"/>
              <a:t>the </a:t>
            </a:r>
            <a:r>
              <a:rPr lang="en-US" sz="1600" b="1" dirty="0"/>
              <a:t>analysis and interpretations of data </a:t>
            </a:r>
            <a:r>
              <a:rPr lang="en-US" sz="1600" dirty="0"/>
              <a:t>and in </a:t>
            </a:r>
            <a:r>
              <a:rPr lang="en-US" sz="1600" b="1" dirty="0"/>
              <a:t>drafting the article </a:t>
            </a:r>
            <a:r>
              <a:rPr lang="en-US" sz="1600" dirty="0"/>
              <a:t>or revising it</a:t>
            </a:r>
            <a:r>
              <a:rPr lang="pl-PL" sz="1600" dirty="0"/>
              <a:t> </a:t>
            </a:r>
            <a:r>
              <a:rPr lang="en-US" sz="1600" dirty="0"/>
              <a:t>critically for intellectual content.</a:t>
            </a:r>
            <a:endParaRPr lang="pl-PL" sz="1600" dirty="0"/>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en-US" sz="1600" dirty="0"/>
              <a:t>Acquisition of funding, provision of equipment and training</a:t>
            </a:r>
            <a:r>
              <a:rPr lang="pl-PL" sz="1600" dirty="0"/>
              <a:t> in </a:t>
            </a:r>
            <a:r>
              <a:rPr lang="en-GB" sz="1600" dirty="0"/>
              <a:t>its</a:t>
            </a:r>
            <a:r>
              <a:rPr lang="pl-PL" sz="1600" dirty="0"/>
              <a:t> </a:t>
            </a:r>
            <a:r>
              <a:rPr lang="pl-PL" sz="1600" dirty="0" err="1"/>
              <a:t>use</a:t>
            </a:r>
            <a:r>
              <a:rPr lang="en-US" sz="1600" dirty="0"/>
              <a:t>, the collection of</a:t>
            </a:r>
            <a:r>
              <a:rPr lang="pl-PL" sz="1600" dirty="0"/>
              <a:t> d</a:t>
            </a:r>
            <a:r>
              <a:rPr lang="en-US" sz="1600" dirty="0" err="1"/>
              <a:t>ata</a:t>
            </a:r>
            <a:r>
              <a:rPr lang="en-US" sz="1600" dirty="0"/>
              <a:t>, </a:t>
            </a:r>
            <a:r>
              <a:rPr lang="pl-PL" sz="1600" dirty="0" smtClean="0"/>
              <a:t>and</a:t>
            </a:r>
            <a:r>
              <a:rPr lang="pl-PL" sz="1600" dirty="0" smtClean="0"/>
              <a:t> </a:t>
            </a:r>
            <a:r>
              <a:rPr lang="en-US" sz="1600" dirty="0"/>
              <a:t>general supervision of the research group, by themselves, do </a:t>
            </a:r>
            <a:r>
              <a:rPr lang="pl-PL" sz="1600" dirty="0"/>
              <a:t>NOT</a:t>
            </a:r>
            <a:r>
              <a:rPr lang="en-US" sz="1600" dirty="0"/>
              <a:t> justify</a:t>
            </a:r>
            <a:r>
              <a:rPr lang="pl-PL" sz="1600" dirty="0"/>
              <a:t> </a:t>
            </a:r>
            <a:r>
              <a:rPr lang="en-US" sz="1600" dirty="0"/>
              <a:t>authorship.</a:t>
            </a:r>
            <a:endParaRPr lang="pl-PL" sz="1600" dirty="0"/>
          </a:p>
          <a:p>
            <a:pPr algn="just"/>
            <a:endParaRPr lang="pl-PL" sz="1600" dirty="0"/>
          </a:p>
          <a:p>
            <a:pPr marL="285750" indent="-285750" algn="just">
              <a:buFont typeface="Arial" panose="020B0604020202020204" pitchFamily="34" charset="0"/>
              <a:buChar char="•"/>
            </a:pPr>
            <a:r>
              <a:rPr lang="en-US" sz="1600" b="1" dirty="0"/>
              <a:t>All authors are fully responsible for the content of the publication, </a:t>
            </a:r>
            <a:r>
              <a:rPr lang="en-US" sz="1600" dirty="0"/>
              <a:t>unless</a:t>
            </a:r>
            <a:r>
              <a:rPr lang="pl-PL" sz="1600" dirty="0"/>
              <a:t> </a:t>
            </a:r>
            <a:r>
              <a:rPr lang="en-US" sz="1600" dirty="0"/>
              <a:t>otherwise specified (e.g. they are responsible only for a specific part of the </a:t>
            </a:r>
            <a:r>
              <a:rPr lang="pl-PL" sz="1600" dirty="0" err="1"/>
              <a:t>research</a:t>
            </a:r>
            <a:r>
              <a:rPr lang="en-US" sz="1600" dirty="0"/>
              <a:t> within their</a:t>
            </a:r>
            <a:r>
              <a:rPr lang="pl-PL" sz="1600" dirty="0"/>
              <a:t> </a:t>
            </a:r>
            <a:r>
              <a:rPr lang="en-GB" sz="1600" dirty="0"/>
              <a:t>area of expertise</a:t>
            </a:r>
            <a:r>
              <a:rPr lang="pl-PL" sz="1600" dirty="0"/>
              <a:t>)</a:t>
            </a:r>
            <a:r>
              <a:rPr lang="en-US" sz="1600" dirty="0"/>
              <a:t>. When listing authors and their affiliations, it is appropriate to mention</a:t>
            </a:r>
            <a:r>
              <a:rPr lang="pl-PL" sz="1600" dirty="0"/>
              <a:t> </a:t>
            </a:r>
            <a:r>
              <a:rPr lang="en-US" sz="1600" dirty="0"/>
              <a:t>what was the nature of their </a:t>
            </a:r>
            <a:r>
              <a:rPr lang="en-GB" sz="1600" dirty="0" err="1"/>
              <a:t>contributio</a:t>
            </a:r>
            <a:r>
              <a:rPr lang="pl-PL" sz="1600" dirty="0" err="1"/>
              <a:t>ns</a:t>
            </a:r>
            <a:r>
              <a:rPr lang="en-US" sz="1600" dirty="0"/>
              <a:t>.</a:t>
            </a:r>
            <a:endParaRPr lang="pl-PL" sz="1600" dirty="0"/>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en-US" sz="1600" dirty="0"/>
              <a:t>Sequence of authors should be consistent with the existing customs in a given</a:t>
            </a:r>
            <a:r>
              <a:rPr lang="pl-PL" sz="1600" dirty="0"/>
              <a:t> </a:t>
            </a:r>
            <a:r>
              <a:rPr lang="en-US" sz="1600" dirty="0"/>
              <a:t>scientific discipline and agreed by all co-authors</a:t>
            </a:r>
            <a:r>
              <a:rPr lang="pl-PL" sz="1600" dirty="0"/>
              <a:t> </a:t>
            </a:r>
            <a:r>
              <a:rPr lang="en-US" sz="1600" dirty="0"/>
              <a:t>at the start of the publication</a:t>
            </a:r>
            <a:r>
              <a:rPr lang="pl-PL" sz="1600" dirty="0"/>
              <a:t>.</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en-US" sz="1600" dirty="0"/>
              <a:t>Intellectual contributions of others</a:t>
            </a:r>
            <a:r>
              <a:rPr lang="pl-PL" sz="1600" dirty="0"/>
              <a:t>, </a:t>
            </a:r>
            <a:r>
              <a:rPr lang="en-US" sz="1600" dirty="0"/>
              <a:t>who have a significant influence on the published research should be appropriately acknowledged.</a:t>
            </a:r>
            <a:r>
              <a:rPr lang="pl-PL" sz="1600" dirty="0"/>
              <a:t> </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5" name="pole tekstowe 4"/>
          <p:cNvSpPr txBox="1"/>
          <p:nvPr/>
        </p:nvSpPr>
        <p:spPr>
          <a:xfrm>
            <a:off x="3425864" y="6561936"/>
            <a:ext cx="4968552" cy="261610"/>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p:txBody>
      </p:sp>
    </p:spTree>
    <p:extLst>
      <p:ext uri="{BB962C8B-B14F-4D97-AF65-F5344CB8AC3E}">
        <p14:creationId xmlns:p14="http://schemas.microsoft.com/office/powerpoint/2010/main" val="4104097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07504" y="692696"/>
            <a:ext cx="7056784" cy="369332"/>
          </a:xfrm>
          <a:prstGeom prst="rect">
            <a:avLst/>
          </a:prstGeom>
          <a:noFill/>
        </p:spPr>
        <p:txBody>
          <a:bodyPr wrap="square" rtlCol="0">
            <a:spAutoFit/>
          </a:bodyPr>
          <a:lstStyle/>
          <a:p>
            <a:r>
              <a:rPr lang="pl-PL" dirty="0" err="1"/>
              <a:t>National</a:t>
            </a:r>
            <a:r>
              <a:rPr lang="pl-PL" dirty="0"/>
              <a:t> Science Centre</a:t>
            </a:r>
          </a:p>
        </p:txBody>
      </p:sp>
      <p:sp>
        <p:nvSpPr>
          <p:cNvPr id="3" name="pole tekstowe 2"/>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4" name="pole tekstowe 3"/>
          <p:cNvSpPr txBox="1"/>
          <p:nvPr/>
        </p:nvSpPr>
        <p:spPr>
          <a:xfrm>
            <a:off x="2117045" y="6642556"/>
            <a:ext cx="6696744" cy="261610"/>
          </a:xfrm>
          <a:prstGeom prst="rect">
            <a:avLst/>
          </a:prstGeom>
          <a:noFill/>
        </p:spPr>
        <p:txBody>
          <a:bodyPr wrap="square" rtlCol="0">
            <a:spAutoFit/>
          </a:bodyPr>
          <a:lstStyle/>
          <a:p>
            <a:r>
              <a:rPr lang="pl-PL" sz="1100" i="1" dirty="0"/>
              <a:t>”</a:t>
            </a:r>
            <a:r>
              <a:rPr lang="en-US" sz="1100" i="1" dirty="0"/>
              <a:t>The Code of the National Science</a:t>
            </a:r>
            <a:r>
              <a:rPr lang="pl-PL" sz="1100" i="1" dirty="0"/>
              <a:t> </a:t>
            </a:r>
            <a:r>
              <a:rPr lang="en-US" sz="1100" i="1" dirty="0"/>
              <a:t>Centre on Research Integrity</a:t>
            </a:r>
            <a:r>
              <a:rPr lang="pl-PL" sz="1100" i="1" dirty="0"/>
              <a:t> </a:t>
            </a:r>
            <a:r>
              <a:rPr lang="en-US" sz="1100" i="1" dirty="0"/>
              <a:t>and Applying for Research Financing</a:t>
            </a:r>
            <a:r>
              <a:rPr lang="pl-PL" sz="1100" i="1" dirty="0"/>
              <a:t>” </a:t>
            </a:r>
          </a:p>
        </p:txBody>
      </p:sp>
      <p:sp>
        <p:nvSpPr>
          <p:cNvPr id="6" name="pole tekstowe 5"/>
          <p:cNvSpPr txBox="1"/>
          <p:nvPr/>
        </p:nvSpPr>
        <p:spPr>
          <a:xfrm>
            <a:off x="179512" y="1052736"/>
            <a:ext cx="8640960" cy="2462213"/>
          </a:xfrm>
          <a:prstGeom prst="rect">
            <a:avLst/>
          </a:prstGeom>
          <a:noFill/>
        </p:spPr>
        <p:txBody>
          <a:bodyPr wrap="square" rtlCol="0">
            <a:spAutoFit/>
          </a:bodyPr>
          <a:lstStyle/>
          <a:p>
            <a:pPr algn="just"/>
            <a:r>
              <a:rPr lang="pl-PL" sz="1400" b="1" dirty="0"/>
              <a:t>1.4. </a:t>
            </a:r>
            <a:r>
              <a:rPr lang="pl-PL" sz="1400" b="1" dirty="0" err="1"/>
              <a:t>Authorship</a:t>
            </a:r>
            <a:endParaRPr lang="pl-PL" sz="1400" dirty="0"/>
          </a:p>
          <a:p>
            <a:pPr algn="just"/>
            <a:r>
              <a:rPr lang="en-US" sz="1400" dirty="0"/>
              <a:t>The authorship of scientific publications reflects the contribution to the development of the</a:t>
            </a:r>
            <a:r>
              <a:rPr lang="pl-PL" sz="1400" dirty="0"/>
              <a:t> </a:t>
            </a:r>
            <a:r>
              <a:rPr lang="en-US" sz="1400" dirty="0"/>
              <a:t>publication. Scientific works can have one or more authors.</a:t>
            </a:r>
            <a:endParaRPr lang="pl-PL" sz="1400" dirty="0"/>
          </a:p>
          <a:p>
            <a:pPr algn="just"/>
            <a:r>
              <a:rPr lang="en-US" sz="1400" dirty="0"/>
              <a:t>However, cooperation in the</a:t>
            </a:r>
            <a:r>
              <a:rPr lang="pl-PL" sz="1400" dirty="0"/>
              <a:t> </a:t>
            </a:r>
            <a:r>
              <a:rPr lang="en-US" sz="1400" dirty="0"/>
              <a:t>development of the work does not tantamount to co-authorship.</a:t>
            </a:r>
          </a:p>
          <a:p>
            <a:pPr algn="just"/>
            <a:endParaRPr lang="pl-PL" sz="1400" dirty="0"/>
          </a:p>
          <a:p>
            <a:pPr algn="just"/>
            <a:r>
              <a:rPr lang="en-US" sz="1400" dirty="0"/>
              <a:t>Issues of authorship are regulated by the Act of 4 February 1994 on Copyright</a:t>
            </a:r>
            <a:r>
              <a:rPr lang="pl-PL" sz="1400" dirty="0"/>
              <a:t>s</a:t>
            </a:r>
            <a:r>
              <a:rPr lang="en-US" sz="1400" dirty="0"/>
              <a:t> and Related Rights</a:t>
            </a:r>
            <a:endParaRPr lang="pl-PL" sz="1400" dirty="0"/>
          </a:p>
          <a:p>
            <a:pPr algn="just"/>
            <a:r>
              <a:rPr lang="pl-PL" sz="1400" dirty="0"/>
              <a:t>[</a:t>
            </a:r>
            <a:r>
              <a:rPr lang="en-US" sz="1100" dirty="0"/>
              <a:t>Act of 4 February 1994  on </a:t>
            </a:r>
            <a:r>
              <a:rPr lang="pl-PL" sz="1100" dirty="0"/>
              <a:t>C</a:t>
            </a:r>
            <a:r>
              <a:rPr lang="en-US" sz="1100" dirty="0" err="1"/>
              <a:t>opyrights</a:t>
            </a:r>
            <a:r>
              <a:rPr lang="en-US" sz="1100" dirty="0"/>
              <a:t> and </a:t>
            </a:r>
            <a:r>
              <a:rPr lang="pl-PL" sz="1100" dirty="0"/>
              <a:t>R</a:t>
            </a:r>
            <a:r>
              <a:rPr lang="en-US" sz="1100" dirty="0"/>
              <a:t>elated </a:t>
            </a:r>
            <a:r>
              <a:rPr lang="pl-PL" sz="1100" dirty="0"/>
              <a:t>R</a:t>
            </a:r>
            <a:r>
              <a:rPr lang="en-US" sz="1100" dirty="0" err="1"/>
              <a:t>ights</a:t>
            </a:r>
            <a:r>
              <a:rPr lang="pl-PL" sz="1100" dirty="0"/>
              <a:t>, </a:t>
            </a:r>
            <a:r>
              <a:rPr lang="pl-PL" sz="1100" dirty="0" err="1"/>
              <a:t>consolidated</a:t>
            </a:r>
            <a:r>
              <a:rPr lang="pl-PL" sz="1100" dirty="0"/>
              <a:t> </a:t>
            </a:r>
            <a:r>
              <a:rPr lang="pl-PL" sz="1100" dirty="0" err="1"/>
              <a:t>text</a:t>
            </a:r>
            <a:r>
              <a:rPr lang="pl-PL" sz="1100" dirty="0"/>
              <a:t>: </a:t>
            </a:r>
            <a:r>
              <a:rPr lang="en-US" sz="1100" dirty="0"/>
              <a:t>Journal of Laws of </a:t>
            </a:r>
            <a:r>
              <a:rPr lang="pl-PL" sz="1100" dirty="0"/>
              <a:t>2006</a:t>
            </a:r>
            <a:r>
              <a:rPr lang="en-US" sz="1100" dirty="0"/>
              <a:t>, No. </a:t>
            </a:r>
            <a:r>
              <a:rPr lang="pl-PL" sz="1100" dirty="0"/>
              <a:t>90</a:t>
            </a:r>
            <a:r>
              <a:rPr lang="en-US" sz="1100" dirty="0"/>
              <a:t>, Item </a:t>
            </a:r>
            <a:r>
              <a:rPr lang="pl-PL" sz="1100" dirty="0"/>
              <a:t>631, as </a:t>
            </a:r>
            <a:r>
              <a:rPr lang="pl-PL" sz="1100" dirty="0" err="1"/>
              <a:t>amended</a:t>
            </a:r>
            <a:r>
              <a:rPr lang="pl-PL" sz="1400" dirty="0"/>
              <a:t>].</a:t>
            </a:r>
            <a:r>
              <a:rPr lang="en-US" sz="1400" dirty="0"/>
              <a:t> </a:t>
            </a:r>
            <a:endParaRPr lang="pl-PL" sz="1400" dirty="0"/>
          </a:p>
          <a:p>
            <a:pPr algn="just"/>
            <a:endParaRPr lang="pl-PL" sz="1400" dirty="0"/>
          </a:p>
          <a:p>
            <a:pPr algn="just"/>
            <a:r>
              <a:rPr lang="en-US" sz="1400" dirty="0"/>
              <a:t>It should be emphasized that Polish law does not deprive of copyright anyone who makes even the most modest,</a:t>
            </a:r>
            <a:r>
              <a:rPr lang="pl-PL" sz="1400" dirty="0"/>
              <a:t> </a:t>
            </a:r>
            <a:r>
              <a:rPr lang="en-US" sz="1400" dirty="0"/>
              <a:t>but independent and creative contribution to the development of the work</a:t>
            </a:r>
            <a:r>
              <a:rPr lang="pl-PL" sz="1400" dirty="0"/>
              <a:t> [</a:t>
            </a:r>
            <a:r>
              <a:rPr lang="pl-PL" sz="1100" i="1" dirty="0"/>
              <a:t>Rzetelność w badaniach naukowych oraz poszanowanie własności intelektualnej</a:t>
            </a:r>
            <a:r>
              <a:rPr lang="pl-PL" sz="1100" dirty="0"/>
              <a:t>, </a:t>
            </a:r>
            <a:r>
              <a:rPr lang="pl-PL" sz="1100" i="1" dirty="0"/>
              <a:t>(</a:t>
            </a:r>
            <a:r>
              <a:rPr lang="pl-PL" sz="1100" i="1" dirty="0" err="1"/>
              <a:t>Research</a:t>
            </a:r>
            <a:r>
              <a:rPr lang="pl-PL" sz="1100" i="1" dirty="0"/>
              <a:t> </a:t>
            </a:r>
            <a:r>
              <a:rPr lang="pl-PL" sz="1100" i="1" dirty="0" err="1"/>
              <a:t>Integrity</a:t>
            </a:r>
            <a:r>
              <a:rPr lang="pl-PL" sz="1100" i="1" dirty="0"/>
              <a:t> and </a:t>
            </a:r>
            <a:r>
              <a:rPr lang="pl-PL" sz="1100" i="1" dirty="0" err="1"/>
              <a:t>Intellectual</a:t>
            </a:r>
            <a:r>
              <a:rPr lang="pl-PL" sz="1100" i="1" dirty="0"/>
              <a:t> </a:t>
            </a:r>
            <a:r>
              <a:rPr lang="pl-PL" sz="1100" i="1" dirty="0" err="1"/>
              <a:t>Property</a:t>
            </a:r>
            <a:r>
              <a:rPr lang="pl-PL" sz="1100" i="1" dirty="0"/>
              <a:t> </a:t>
            </a:r>
            <a:r>
              <a:rPr lang="pl-PL" sz="1100" i="1" dirty="0" err="1"/>
              <a:t>Potection</a:t>
            </a:r>
            <a:r>
              <a:rPr lang="pl-PL" sz="1100" i="1" dirty="0"/>
              <a:t>), </a:t>
            </a:r>
            <a:r>
              <a:rPr lang="pl-PL" sz="1100" dirty="0" err="1"/>
              <a:t>MNiSW</a:t>
            </a:r>
            <a:r>
              <a:rPr lang="pl-PL" sz="1100" dirty="0"/>
              <a:t>, Warszawa 2012</a:t>
            </a:r>
            <a:r>
              <a:rPr lang="pl-PL" sz="1400" dirty="0"/>
              <a:t>]. </a:t>
            </a:r>
            <a:endParaRPr lang="pl-PL" sz="1100" dirty="0"/>
          </a:p>
        </p:txBody>
      </p:sp>
      <p:sp>
        <p:nvSpPr>
          <p:cNvPr id="7" name="pole tekstowe 6"/>
          <p:cNvSpPr txBox="1"/>
          <p:nvPr/>
        </p:nvSpPr>
        <p:spPr>
          <a:xfrm>
            <a:off x="179512" y="3732313"/>
            <a:ext cx="8712968" cy="2893100"/>
          </a:xfrm>
          <a:prstGeom prst="rect">
            <a:avLst/>
          </a:prstGeom>
          <a:noFill/>
        </p:spPr>
        <p:txBody>
          <a:bodyPr wrap="square" rtlCol="0">
            <a:spAutoFit/>
          </a:bodyPr>
          <a:lstStyle/>
          <a:p>
            <a:pPr algn="just"/>
            <a:r>
              <a:rPr lang="pl-PL" sz="1400" b="1" dirty="0" err="1"/>
              <a:t>Responsibilities</a:t>
            </a:r>
            <a:r>
              <a:rPr lang="pl-PL" sz="1400" b="1" dirty="0"/>
              <a:t> </a:t>
            </a:r>
            <a:endParaRPr lang="pl-PL" sz="1400" dirty="0"/>
          </a:p>
          <a:p>
            <a:pPr algn="just"/>
            <a:r>
              <a:rPr lang="en-US" sz="1400" dirty="0"/>
              <a:t>Participation in co-creation of a work (co-authorship) should take </a:t>
            </a:r>
            <a:r>
              <a:rPr lang="pl-PL" sz="1400" dirty="0" err="1"/>
              <a:t>into</a:t>
            </a:r>
            <a:r>
              <a:rPr lang="pl-PL" sz="1400" dirty="0"/>
              <a:t> </a:t>
            </a:r>
            <a:r>
              <a:rPr lang="en-US" sz="1400" dirty="0"/>
              <a:t>account the following four</a:t>
            </a:r>
            <a:r>
              <a:rPr lang="pl-PL" sz="1400" dirty="0"/>
              <a:t> </a:t>
            </a:r>
            <a:r>
              <a:rPr lang="en-US" sz="1400" dirty="0"/>
              <a:t>criteria laid down in the Vancouver guidelines</a:t>
            </a:r>
            <a:r>
              <a:rPr lang="pl-PL" sz="1400" dirty="0"/>
              <a:t> [</a:t>
            </a:r>
            <a:r>
              <a:rPr lang="en-US" sz="1100" dirty="0"/>
              <a:t>International Committee of Medical Journal Editors, </a:t>
            </a:r>
            <a:r>
              <a:rPr lang="en-US" sz="1100" i="1" dirty="0"/>
              <a:t>Recommendations for the Conduct, Reporting, Editing and Publication of Scholarly Work in Medical Journals</a:t>
            </a:r>
            <a:r>
              <a:rPr lang="en-US" sz="1100" dirty="0"/>
              <a:t>, </a:t>
            </a:r>
            <a:r>
              <a:rPr lang="pl-PL" sz="1100" dirty="0" err="1"/>
              <a:t>updated</a:t>
            </a:r>
            <a:r>
              <a:rPr lang="pl-PL" sz="1100" dirty="0"/>
              <a:t> in </a:t>
            </a:r>
            <a:r>
              <a:rPr lang="pl-PL" sz="1100" dirty="0" err="1"/>
              <a:t>December</a:t>
            </a:r>
            <a:r>
              <a:rPr lang="pl-PL" sz="1100" dirty="0"/>
              <a:t> 2015</a:t>
            </a:r>
            <a:r>
              <a:rPr lang="pl-PL" sz="1400" dirty="0"/>
              <a:t>], </a:t>
            </a:r>
          </a:p>
          <a:p>
            <a:pPr algn="just"/>
            <a:r>
              <a:rPr lang="en-US" sz="1400" dirty="0"/>
              <a:t>and everybody who meets them should be</a:t>
            </a:r>
            <a:r>
              <a:rPr lang="pl-PL" sz="1400" dirty="0"/>
              <a:t> </a:t>
            </a:r>
            <a:r>
              <a:rPr lang="en-US" sz="1400" dirty="0"/>
              <a:t>considered a co-author of a research work.</a:t>
            </a:r>
            <a:r>
              <a:rPr lang="pl-PL" sz="1400" dirty="0"/>
              <a:t> </a:t>
            </a:r>
          </a:p>
          <a:p>
            <a:pPr algn="just"/>
            <a:r>
              <a:rPr lang="en-US" sz="1400" b="1" dirty="0"/>
              <a:t>These criteria must be met jointly:</a:t>
            </a:r>
            <a:r>
              <a:rPr lang="pl-PL" sz="1400" b="1" dirty="0"/>
              <a:t> </a:t>
            </a:r>
          </a:p>
          <a:p>
            <a:pPr marL="342900" indent="-342900" algn="just">
              <a:buAutoNum type="alphaLcPeriod"/>
            </a:pPr>
            <a:r>
              <a:rPr lang="pl-PL" sz="1400" dirty="0"/>
              <a:t>s</a:t>
            </a:r>
            <a:r>
              <a:rPr lang="en-US" sz="1400" dirty="0" err="1"/>
              <a:t>ubstantial</a:t>
            </a:r>
            <a:r>
              <a:rPr lang="en-US" sz="1400" dirty="0"/>
              <a:t> contribution to the conception or design of the work; or the acquisition,</a:t>
            </a:r>
            <a:r>
              <a:rPr lang="pl-PL" sz="1400" dirty="0"/>
              <a:t> </a:t>
            </a:r>
            <a:r>
              <a:rPr lang="en-US" sz="1400" dirty="0"/>
              <a:t>analysis</a:t>
            </a:r>
            <a:r>
              <a:rPr lang="pl-PL" sz="1400" dirty="0"/>
              <a:t> and </a:t>
            </a:r>
            <a:r>
              <a:rPr lang="en-US" sz="1400" dirty="0"/>
              <a:t>interpretation of data for the work</a:t>
            </a:r>
            <a:r>
              <a:rPr lang="pl-PL" sz="1400" dirty="0"/>
              <a:t> </a:t>
            </a:r>
          </a:p>
          <a:p>
            <a:pPr marL="342900" indent="-342900" algn="just">
              <a:buFontTx/>
              <a:buAutoNum type="alphaLcPeriod"/>
            </a:pPr>
            <a:r>
              <a:rPr lang="pl-PL" sz="1400" dirty="0"/>
              <a:t>d</a:t>
            </a:r>
            <a:r>
              <a:rPr lang="en-US" sz="1400" dirty="0"/>
              <a:t>rafting the work </a:t>
            </a:r>
            <a:r>
              <a:rPr lang="pl-PL" sz="1400" dirty="0"/>
              <a:t>for </a:t>
            </a:r>
            <a:r>
              <a:rPr lang="en-GB" sz="1400" dirty="0"/>
              <a:t>publication</a:t>
            </a:r>
            <a:r>
              <a:rPr lang="pl-PL" sz="1400" dirty="0"/>
              <a:t> and</a:t>
            </a:r>
            <a:r>
              <a:rPr lang="en-US" sz="1400" dirty="0"/>
              <a:t> revising </a:t>
            </a:r>
            <a:r>
              <a:rPr lang="pl-PL" sz="1400" dirty="0" err="1"/>
              <a:t>it</a:t>
            </a:r>
            <a:r>
              <a:rPr lang="pl-PL" sz="1400" dirty="0"/>
              <a:t> </a:t>
            </a:r>
            <a:r>
              <a:rPr lang="pl-PL" sz="1400" dirty="0" err="1"/>
              <a:t>or</a:t>
            </a:r>
            <a:r>
              <a:rPr lang="pl-PL" sz="1400" dirty="0"/>
              <a:t> </a:t>
            </a:r>
            <a:r>
              <a:rPr lang="pl-PL" sz="1400" dirty="0" err="1"/>
              <a:t>making</a:t>
            </a:r>
            <a:r>
              <a:rPr lang="pl-PL" sz="1400" dirty="0"/>
              <a:t> </a:t>
            </a:r>
            <a:r>
              <a:rPr lang="en-US" sz="1400" dirty="0"/>
              <a:t>critical comments </a:t>
            </a:r>
            <a:r>
              <a:rPr lang="pl-PL" sz="1400" dirty="0"/>
              <a:t>on</a:t>
            </a:r>
            <a:r>
              <a:rPr lang="en-US" sz="1400" dirty="0"/>
              <a:t> the </a:t>
            </a:r>
            <a:r>
              <a:rPr lang="pl-PL" sz="1400" dirty="0" err="1"/>
              <a:t>content</a:t>
            </a:r>
            <a:r>
              <a:rPr lang="en-US" sz="1400" dirty="0"/>
              <a:t> and experimental part </a:t>
            </a:r>
            <a:endParaRPr lang="pl-PL" sz="1400" dirty="0"/>
          </a:p>
          <a:p>
            <a:pPr marL="342900" indent="-342900" algn="just">
              <a:buFontTx/>
              <a:buAutoNum type="alphaLcPeriod"/>
            </a:pPr>
            <a:r>
              <a:rPr lang="pl-PL" sz="1400" dirty="0"/>
              <a:t>f</a:t>
            </a:r>
            <a:r>
              <a:rPr lang="en-US" sz="1400" dirty="0" err="1"/>
              <a:t>inal</a:t>
            </a:r>
            <a:r>
              <a:rPr lang="en-US" sz="1400" dirty="0"/>
              <a:t> approval of the version to be published</a:t>
            </a:r>
            <a:endParaRPr lang="pl-PL" sz="1400" dirty="0"/>
          </a:p>
          <a:p>
            <a:pPr marL="342900" indent="-342900" algn="just">
              <a:buAutoNum type="alphaLcPeriod"/>
            </a:pPr>
            <a:r>
              <a:rPr lang="pl-PL" sz="1400" dirty="0"/>
              <a:t>a</a:t>
            </a:r>
            <a:r>
              <a:rPr lang="en-US" sz="1400" dirty="0" err="1"/>
              <a:t>greement</a:t>
            </a:r>
            <a:r>
              <a:rPr lang="en-US" sz="1400" dirty="0"/>
              <a:t> to be accountable for all aspects of the work in ensuring that </a:t>
            </a:r>
            <a:r>
              <a:rPr lang="pl-PL" sz="1400" dirty="0" err="1"/>
              <a:t>any</a:t>
            </a:r>
            <a:r>
              <a:rPr lang="pl-PL" sz="1400" dirty="0"/>
              <a:t> </a:t>
            </a:r>
            <a:r>
              <a:rPr lang="en-US" sz="1400" dirty="0"/>
              <a:t>questions</a:t>
            </a:r>
            <a:r>
              <a:rPr lang="pl-PL" sz="1400" dirty="0"/>
              <a:t> </a:t>
            </a:r>
            <a:r>
              <a:rPr lang="pl-PL" sz="1400" dirty="0" err="1"/>
              <a:t>or</a:t>
            </a:r>
            <a:r>
              <a:rPr lang="pl-PL" sz="1400" dirty="0"/>
              <a:t> </a:t>
            </a:r>
            <a:r>
              <a:rPr lang="pl-PL" sz="1400" dirty="0" err="1"/>
              <a:t>ambiguities</a:t>
            </a:r>
            <a:r>
              <a:rPr lang="pl-PL" sz="1400" dirty="0"/>
              <a:t> </a:t>
            </a:r>
            <a:r>
              <a:rPr lang="en-US" sz="1400" dirty="0"/>
              <a:t>related to the accuracy or integrity of any part of the work are appropriately investigated</a:t>
            </a:r>
            <a:r>
              <a:rPr lang="pl-PL" sz="1400" dirty="0"/>
              <a:t> </a:t>
            </a:r>
            <a:r>
              <a:rPr lang="en-US" sz="1400" dirty="0"/>
              <a:t>and resolved</a:t>
            </a:r>
            <a:r>
              <a:rPr lang="en-US" sz="1400" dirty="0" smtClean="0"/>
              <a:t>.</a:t>
            </a:r>
            <a:endParaRPr lang="en-US" sz="1400" dirty="0"/>
          </a:p>
        </p:txBody>
      </p:sp>
    </p:spTree>
    <p:extLst>
      <p:ext uri="{BB962C8B-B14F-4D97-AF65-F5344CB8AC3E}">
        <p14:creationId xmlns:p14="http://schemas.microsoft.com/office/powerpoint/2010/main" val="3089757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695634"/>
            <a:ext cx="8568952" cy="646331"/>
          </a:xfrm>
          <a:prstGeom prst="rect">
            <a:avLst/>
          </a:prstGeom>
          <a:noFill/>
        </p:spPr>
        <p:txBody>
          <a:bodyPr wrap="square" rtlCol="0">
            <a:spAutoFit/>
          </a:bodyPr>
          <a:lstStyle/>
          <a:p>
            <a:r>
              <a:rPr lang="en-GB" b="1" dirty="0"/>
              <a:t>International</a:t>
            </a:r>
            <a:r>
              <a:rPr lang="pl-PL" b="1" dirty="0"/>
              <a:t> </a:t>
            </a:r>
            <a:r>
              <a:rPr lang="en-GB" b="1" dirty="0"/>
              <a:t>Committee of Medical Journal Editors (ICMJE), </a:t>
            </a:r>
            <a:endParaRPr lang="pl-PL" b="1" dirty="0"/>
          </a:p>
          <a:p>
            <a:r>
              <a:rPr lang="pl-PL" dirty="0"/>
              <a:t>(a</a:t>
            </a:r>
            <a:r>
              <a:rPr lang="en-GB" dirty="0" err="1"/>
              <a:t>lso</a:t>
            </a:r>
            <a:r>
              <a:rPr lang="pl-PL" dirty="0"/>
              <a:t> </a:t>
            </a:r>
            <a:r>
              <a:rPr lang="en-GB" dirty="0"/>
              <a:t>known as the </a:t>
            </a:r>
            <a:r>
              <a:rPr lang="en-GB" b="1" dirty="0"/>
              <a:t>Vancouver group</a:t>
            </a:r>
            <a:r>
              <a:rPr lang="pl-PL" dirty="0"/>
              <a:t>)</a:t>
            </a:r>
            <a:endParaRPr lang="en-GB" dirty="0"/>
          </a:p>
        </p:txBody>
      </p:sp>
      <p:sp>
        <p:nvSpPr>
          <p:cNvPr id="6" name="pole tekstowe 5"/>
          <p:cNvSpPr txBox="1"/>
          <p:nvPr/>
        </p:nvSpPr>
        <p:spPr>
          <a:xfrm>
            <a:off x="827232" y="2564904"/>
            <a:ext cx="7488832" cy="1477328"/>
          </a:xfrm>
          <a:prstGeom prst="rect">
            <a:avLst/>
          </a:prstGeom>
          <a:noFill/>
        </p:spPr>
        <p:txBody>
          <a:bodyPr wrap="square" rtlCol="0">
            <a:spAutoFit/>
          </a:bodyPr>
          <a:lstStyle/>
          <a:p>
            <a:pPr algn="just"/>
            <a:r>
              <a:rPr lang="pl-PL" dirty="0"/>
              <a:t>M</a:t>
            </a:r>
            <a:r>
              <a:rPr lang="en-US" dirty="0" err="1"/>
              <a:t>isrepresentation</a:t>
            </a:r>
            <a:r>
              <a:rPr lang="en-US" dirty="0"/>
              <a:t> is a form of </a:t>
            </a:r>
            <a:r>
              <a:rPr lang="en-US" b="1" dirty="0"/>
              <a:t>research misconduct</a:t>
            </a:r>
            <a:r>
              <a:rPr lang="en-US" dirty="0"/>
              <a:t>, and honesty in reporting science should</a:t>
            </a:r>
            <a:r>
              <a:rPr lang="pl-PL" dirty="0"/>
              <a:t> </a:t>
            </a:r>
            <a:r>
              <a:rPr lang="pl-PL" dirty="0" err="1"/>
              <a:t>extend</a:t>
            </a:r>
            <a:r>
              <a:rPr lang="pl-PL" dirty="0"/>
              <a:t> to </a:t>
            </a:r>
            <a:r>
              <a:rPr lang="pl-PL" dirty="0" err="1"/>
              <a:t>authorship</a:t>
            </a:r>
            <a:r>
              <a:rPr lang="pl-PL" dirty="0"/>
              <a:t>.</a:t>
            </a:r>
          </a:p>
          <a:p>
            <a:pPr algn="just"/>
            <a:r>
              <a:rPr lang="pl-PL" dirty="0"/>
              <a:t/>
            </a:r>
            <a:br>
              <a:rPr lang="pl-PL" dirty="0"/>
            </a:br>
            <a:r>
              <a:rPr lang="pl-PL" dirty="0"/>
              <a:t>I</a:t>
            </a:r>
            <a:r>
              <a:rPr lang="en-US" dirty="0"/>
              <a:t>f scientists are</a:t>
            </a:r>
            <a:r>
              <a:rPr lang="pl-PL" dirty="0"/>
              <a:t> </a:t>
            </a:r>
            <a:r>
              <a:rPr lang="en-US" dirty="0"/>
              <a:t>dishonest about their relationship to their work, this</a:t>
            </a:r>
            <a:r>
              <a:rPr lang="pl-PL" dirty="0"/>
              <a:t> </a:t>
            </a:r>
            <a:r>
              <a:rPr lang="en-US" dirty="0"/>
              <a:t>undermines confidence in the reporting of the work</a:t>
            </a:r>
            <a:r>
              <a:rPr lang="pl-PL" dirty="0"/>
              <a:t> </a:t>
            </a:r>
            <a:r>
              <a:rPr lang="en-US" dirty="0"/>
              <a:t>itself</a:t>
            </a:r>
            <a:r>
              <a:rPr lang="pl-PL" dirty="0"/>
              <a:t>.</a:t>
            </a:r>
          </a:p>
        </p:txBody>
      </p:sp>
      <p:sp>
        <p:nvSpPr>
          <p:cNvPr id="7" name="pole tekstowe 6"/>
          <p:cNvSpPr txBox="1"/>
          <p:nvPr/>
        </p:nvSpPr>
        <p:spPr>
          <a:xfrm>
            <a:off x="3843431" y="5919281"/>
            <a:ext cx="4590601" cy="938719"/>
          </a:xfrm>
          <a:prstGeom prst="rect">
            <a:avLst/>
          </a:prstGeom>
          <a:noFill/>
        </p:spPr>
        <p:txBody>
          <a:bodyPr wrap="square" rtlCol="0">
            <a:spAutoFit/>
          </a:bodyPr>
          <a:lstStyle/>
          <a:p>
            <a:r>
              <a:rPr lang="en-GB" sz="1100" b="1" dirty="0"/>
              <a:t>How to handle authorship disputes: a guide for new researchers</a:t>
            </a:r>
          </a:p>
          <a:p>
            <a:r>
              <a:rPr lang="en-GB" sz="1100" dirty="0"/>
              <a:t>Tim Albert, trainer in medical writing,</a:t>
            </a:r>
          </a:p>
          <a:p>
            <a:r>
              <a:rPr lang="en-GB" sz="1100" dirty="0"/>
              <a:t>Elizabeth Wager, freelance writer and trainer</a:t>
            </a:r>
            <a:endParaRPr lang="pl-PL" sz="1100" dirty="0"/>
          </a:p>
          <a:p>
            <a:r>
              <a:rPr lang="en-GB" sz="1100" i="1" dirty="0"/>
              <a:t>The COPE Report 2003</a:t>
            </a:r>
            <a:endParaRPr lang="pl-PL" sz="1100" i="1" dirty="0"/>
          </a:p>
          <a:p>
            <a:endParaRPr lang="en-GB" sz="1100" dirty="0"/>
          </a:p>
        </p:txBody>
      </p:sp>
      <p:sp>
        <p:nvSpPr>
          <p:cNvPr id="9" name="pole tekstowe 8"/>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2048418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2"/>
          <p:cNvSpPr txBox="1">
            <a:spLocks/>
          </p:cNvSpPr>
          <p:nvPr/>
        </p:nvSpPr>
        <p:spPr>
          <a:xfrm>
            <a:off x="467544" y="1196752"/>
            <a:ext cx="7772400" cy="1500187"/>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3600" b="1" dirty="0">
                <a:solidFill>
                  <a:schemeClr val="tx1"/>
                </a:solidFill>
                <a:latin typeface="+mn-lt"/>
                <a:ea typeface="+mj-ea"/>
                <a:cs typeface="+mj-cs"/>
              </a:rPr>
              <a:t>Problems of co-authorship in scientific reports</a:t>
            </a:r>
          </a:p>
          <a:p>
            <a:endParaRPr lang="pl-PL" dirty="0">
              <a:solidFill>
                <a:schemeClr val="accent6">
                  <a:lumMod val="60000"/>
                  <a:lumOff val="40000"/>
                </a:schemeClr>
              </a:solidFill>
              <a:latin typeface="+mn-lt"/>
            </a:endParaRPr>
          </a:p>
        </p:txBody>
      </p:sp>
      <p:sp>
        <p:nvSpPr>
          <p:cNvPr id="3" name="pole tekstowe 2"/>
          <p:cNvSpPr txBox="1"/>
          <p:nvPr/>
        </p:nvSpPr>
        <p:spPr>
          <a:xfrm>
            <a:off x="0" y="31557"/>
            <a:ext cx="8424936" cy="369332"/>
          </a:xfrm>
          <a:prstGeom prst="rect">
            <a:avLst/>
          </a:prstGeom>
          <a:noFill/>
        </p:spPr>
        <p:txBody>
          <a:bodyPr wrap="square" rtlCol="0">
            <a:spAutoFit/>
          </a:bodyPr>
          <a:lstStyle/>
          <a:p>
            <a:r>
              <a:rPr lang="en-US" dirty="0"/>
              <a:t>FROM THE CODE OF ETHICS FOR RESEARCH WORKERS:</a:t>
            </a:r>
          </a:p>
        </p:txBody>
      </p:sp>
      <p:sp>
        <p:nvSpPr>
          <p:cNvPr id="4" name="Tytuł 1"/>
          <p:cNvSpPr txBox="1">
            <a:spLocks/>
          </p:cNvSpPr>
          <p:nvPr/>
        </p:nvSpPr>
        <p:spPr>
          <a:xfrm>
            <a:off x="323528" y="3501007"/>
            <a:ext cx="8640960" cy="1362075"/>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571500" indent="-571500">
              <a:buFont typeface="Arial" panose="020B0604020202020204" pitchFamily="34" charset="0"/>
              <a:buChar char="•"/>
            </a:pPr>
            <a:r>
              <a:rPr lang="pl-PL" sz="3600" b="1" dirty="0" err="1">
                <a:solidFill>
                  <a:schemeClr val="tx1"/>
                </a:solidFill>
              </a:rPr>
              <a:t>Research</a:t>
            </a:r>
            <a:r>
              <a:rPr lang="pl-PL" sz="3600" b="1" dirty="0">
                <a:solidFill>
                  <a:schemeClr val="tx1"/>
                </a:solidFill>
              </a:rPr>
              <a:t> </a:t>
            </a:r>
            <a:r>
              <a:rPr lang="pl-PL" sz="3600" b="1" dirty="0" err="1">
                <a:solidFill>
                  <a:schemeClr val="tx1"/>
                </a:solidFill>
              </a:rPr>
              <a:t>Integrity</a:t>
            </a:r>
            <a:endParaRPr lang="pl-PL" sz="3600" b="1" dirty="0">
              <a:solidFill>
                <a:schemeClr val="tx1"/>
              </a:solidFill>
            </a:endParaRPr>
          </a:p>
          <a:p>
            <a:pPr marL="571500" indent="-571500">
              <a:buFont typeface="Arial" panose="020B0604020202020204" pitchFamily="34" charset="0"/>
              <a:buChar char="•"/>
            </a:pPr>
            <a:endParaRPr lang="pl-PL" b="1" dirty="0"/>
          </a:p>
        </p:txBody>
      </p:sp>
    </p:spTree>
    <p:extLst>
      <p:ext uri="{BB962C8B-B14F-4D97-AF65-F5344CB8AC3E}">
        <p14:creationId xmlns:p14="http://schemas.microsoft.com/office/powerpoint/2010/main" val="484711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3528" y="1113125"/>
            <a:ext cx="8568952" cy="3323987"/>
          </a:xfrm>
          <a:prstGeom prst="rect">
            <a:avLst/>
          </a:prstGeom>
          <a:noFill/>
        </p:spPr>
        <p:txBody>
          <a:bodyPr wrap="square" rtlCol="0">
            <a:spAutoFit/>
          </a:bodyPr>
          <a:lstStyle/>
          <a:p>
            <a:r>
              <a:rPr lang="en-US" dirty="0"/>
              <a:t>The fundamental principles of research integrity, or responsible conduct </a:t>
            </a:r>
            <a:r>
              <a:rPr lang="en-US" dirty="0" smtClean="0"/>
              <a:t>of</a:t>
            </a:r>
            <a:r>
              <a:rPr lang="pl-PL" dirty="0" smtClean="0"/>
              <a:t> </a:t>
            </a:r>
            <a:r>
              <a:rPr lang="en-US" dirty="0" smtClean="0"/>
              <a:t>research</a:t>
            </a:r>
            <a:r>
              <a:rPr lang="pl-PL" dirty="0" smtClean="0"/>
              <a:t>, </a:t>
            </a:r>
            <a:r>
              <a:rPr lang="en-US" dirty="0" smtClean="0"/>
              <a:t>according </a:t>
            </a:r>
            <a:r>
              <a:rPr lang="en-US" dirty="0"/>
              <a:t>to </a:t>
            </a:r>
            <a:r>
              <a:rPr lang="en-US" b="1" dirty="0"/>
              <a:t>the Singapore Statement on Research Integrity</a:t>
            </a:r>
            <a:r>
              <a:rPr lang="pl-PL" b="1" dirty="0"/>
              <a:t>:</a:t>
            </a:r>
            <a:endParaRPr lang="en-US" b="1" dirty="0"/>
          </a:p>
          <a:p>
            <a:pPr>
              <a:spcAft>
                <a:spcPts val="1200"/>
              </a:spcAft>
            </a:pPr>
            <a:r>
              <a:rPr lang="pl-PL" dirty="0"/>
              <a:t/>
            </a:r>
            <a:br>
              <a:rPr lang="pl-PL" dirty="0"/>
            </a:br>
            <a:r>
              <a:rPr lang="pl-PL" dirty="0"/>
              <a:t>     1. </a:t>
            </a:r>
            <a:r>
              <a:rPr lang="en-US" dirty="0"/>
              <a:t>Honesty in all aspects of research</a:t>
            </a:r>
            <a:endParaRPr lang="pl-PL" dirty="0"/>
          </a:p>
          <a:p>
            <a:pPr>
              <a:spcAft>
                <a:spcPts val="1200"/>
              </a:spcAft>
            </a:pPr>
            <a:r>
              <a:rPr lang="pl-PL" dirty="0"/>
              <a:t/>
            </a:r>
            <a:br>
              <a:rPr lang="pl-PL" dirty="0"/>
            </a:br>
            <a:r>
              <a:rPr lang="pl-PL" dirty="0"/>
              <a:t>     2. </a:t>
            </a:r>
            <a:r>
              <a:rPr lang="en-US" dirty="0"/>
              <a:t>Accountability in the conduct of research</a:t>
            </a:r>
            <a:endParaRPr lang="pl-PL" dirty="0"/>
          </a:p>
          <a:p>
            <a:pPr>
              <a:spcAft>
                <a:spcPts val="1200"/>
              </a:spcAft>
            </a:pPr>
            <a:r>
              <a:rPr lang="pl-PL" dirty="0"/>
              <a:t/>
            </a:r>
            <a:br>
              <a:rPr lang="pl-PL" dirty="0"/>
            </a:br>
            <a:r>
              <a:rPr lang="pl-PL" dirty="0"/>
              <a:t>     3. </a:t>
            </a:r>
            <a:r>
              <a:rPr lang="en-US" dirty="0"/>
              <a:t>Professional courtesy and fairness in working with others</a:t>
            </a:r>
          </a:p>
          <a:p>
            <a:pPr>
              <a:spcAft>
                <a:spcPts val="1200"/>
              </a:spcAft>
            </a:pPr>
            <a:r>
              <a:rPr lang="pl-PL" dirty="0"/>
              <a:t/>
            </a:r>
            <a:br>
              <a:rPr lang="pl-PL" dirty="0"/>
            </a:br>
            <a:r>
              <a:rPr lang="pl-PL" dirty="0"/>
              <a:t>     4. </a:t>
            </a:r>
            <a:r>
              <a:rPr lang="en-US" dirty="0"/>
              <a:t>Good stewardship of research on behalf of others </a:t>
            </a:r>
            <a:endParaRPr lang="pl-PL" dirty="0"/>
          </a:p>
        </p:txBody>
      </p:sp>
      <p:sp>
        <p:nvSpPr>
          <p:cNvPr id="3" name="pole tekstowe 2"/>
          <p:cNvSpPr txBox="1"/>
          <p:nvPr/>
        </p:nvSpPr>
        <p:spPr>
          <a:xfrm>
            <a:off x="4211960" y="6309320"/>
            <a:ext cx="3816424" cy="430887"/>
          </a:xfrm>
          <a:prstGeom prst="rect">
            <a:avLst/>
          </a:prstGeom>
          <a:noFill/>
        </p:spPr>
        <p:txBody>
          <a:bodyPr wrap="square" rtlCol="0">
            <a:spAutoFit/>
          </a:bodyPr>
          <a:lstStyle/>
          <a:p>
            <a:r>
              <a:rPr lang="pl-PL" sz="1100" dirty="0"/>
              <a:t>Source: </a:t>
            </a:r>
          </a:p>
          <a:p>
            <a:r>
              <a:rPr lang="pl-PL" sz="1100" dirty="0"/>
              <a:t>https://www.embo.org/science-policy/research-integrity</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Tree>
    <p:extLst>
      <p:ext uri="{BB962C8B-B14F-4D97-AF65-F5344CB8AC3E}">
        <p14:creationId xmlns:p14="http://schemas.microsoft.com/office/powerpoint/2010/main" val="3960548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1259632" y="836712"/>
            <a:ext cx="6264696" cy="1508105"/>
          </a:xfrm>
          <a:prstGeom prst="rect">
            <a:avLst/>
          </a:prstGeom>
          <a:noFill/>
        </p:spPr>
        <p:txBody>
          <a:bodyPr wrap="square" rtlCol="0">
            <a:spAutoFit/>
          </a:bodyPr>
          <a:lstStyle/>
          <a:p>
            <a:pPr algn="ctr">
              <a:spcAft>
                <a:spcPts val="1200"/>
              </a:spcAft>
            </a:pPr>
            <a:r>
              <a:rPr lang="pl-PL" b="1" dirty="0"/>
              <a:t>Resolution No. 3/2016</a:t>
            </a:r>
          </a:p>
          <a:p>
            <a:pPr algn="ctr">
              <a:spcAft>
                <a:spcPts val="1200"/>
              </a:spcAft>
            </a:pPr>
            <a:r>
              <a:rPr lang="en-US" b="1" dirty="0"/>
              <a:t>the General Assembly of the Polish Academy of Sciences o</a:t>
            </a:r>
            <a:r>
              <a:rPr lang="pl-PL" b="1" dirty="0"/>
              <a:t>f</a:t>
            </a:r>
            <a:r>
              <a:rPr lang="en-US" b="1" dirty="0"/>
              <a:t> 1 December 2016</a:t>
            </a:r>
            <a:endParaRPr lang="pl-PL" b="1" dirty="0"/>
          </a:p>
          <a:p>
            <a:pPr algn="ctr">
              <a:spcAft>
                <a:spcPts val="1200"/>
              </a:spcAft>
            </a:pPr>
            <a:r>
              <a:rPr lang="pl-PL" b="1" dirty="0"/>
              <a:t>on t</a:t>
            </a:r>
            <a:r>
              <a:rPr lang="en-US" b="1" dirty="0"/>
              <a:t>he Code of Ethics for Research Workers</a:t>
            </a:r>
            <a:endParaRPr lang="pl-PL" b="1" dirty="0"/>
          </a:p>
        </p:txBody>
      </p:sp>
      <p:sp>
        <p:nvSpPr>
          <p:cNvPr id="4" name="pole tekstowe 3"/>
          <p:cNvSpPr txBox="1"/>
          <p:nvPr/>
        </p:nvSpPr>
        <p:spPr>
          <a:xfrm>
            <a:off x="611560" y="2852936"/>
            <a:ext cx="7992888" cy="2185214"/>
          </a:xfrm>
          <a:prstGeom prst="rect">
            <a:avLst/>
          </a:prstGeom>
          <a:noFill/>
        </p:spPr>
        <p:txBody>
          <a:bodyPr wrap="square" rtlCol="0">
            <a:spAutoFit/>
          </a:bodyPr>
          <a:lstStyle/>
          <a:p>
            <a:pPr algn="just">
              <a:spcAft>
                <a:spcPts val="600"/>
              </a:spcAft>
            </a:pPr>
            <a:r>
              <a:rPr lang="en-US" dirty="0"/>
              <a:t>Basic, universal principles and ethical values on which the </a:t>
            </a:r>
            <a:r>
              <a:rPr lang="en-US" b="1" dirty="0"/>
              <a:t>integrity</a:t>
            </a:r>
            <a:r>
              <a:rPr lang="en-US" dirty="0"/>
              <a:t> and </a:t>
            </a:r>
            <a:r>
              <a:rPr lang="en-US" b="1" dirty="0"/>
              <a:t>credibility</a:t>
            </a:r>
            <a:r>
              <a:rPr lang="en-US" dirty="0"/>
              <a:t> of</a:t>
            </a:r>
            <a:r>
              <a:rPr lang="pl-PL" dirty="0"/>
              <a:t> </a:t>
            </a:r>
            <a:r>
              <a:rPr lang="en-US" dirty="0"/>
              <a:t>science is based relate to the representatives of all scientific disciplines, without exception. </a:t>
            </a:r>
            <a:endParaRPr lang="pl-PL" dirty="0"/>
          </a:p>
          <a:p>
            <a:pPr algn="just">
              <a:spcAft>
                <a:spcPts val="600"/>
              </a:spcAft>
            </a:pPr>
            <a:endParaRPr lang="pl-PL" dirty="0"/>
          </a:p>
          <a:p>
            <a:pPr algn="just">
              <a:spcAft>
                <a:spcPts val="600"/>
              </a:spcAft>
            </a:pPr>
            <a:r>
              <a:rPr lang="en-US" dirty="0"/>
              <a:t>Researchers, institutions where they conduct research,</a:t>
            </a:r>
            <a:r>
              <a:rPr lang="pl-PL" dirty="0"/>
              <a:t> </a:t>
            </a:r>
            <a:r>
              <a:rPr lang="en-US" dirty="0"/>
              <a:t>funding agencies and other bodies that</a:t>
            </a:r>
            <a:r>
              <a:rPr lang="pl-PL" dirty="0"/>
              <a:t> </a:t>
            </a:r>
            <a:r>
              <a:rPr lang="en-US" dirty="0"/>
              <a:t>help scientific community to connect openly with each other and the outside world should</a:t>
            </a:r>
            <a:r>
              <a:rPr lang="pl-PL" dirty="0"/>
              <a:t> </a:t>
            </a:r>
            <a:r>
              <a:rPr lang="en-US" dirty="0"/>
              <a:t>adhere to these principles.</a:t>
            </a:r>
            <a:endParaRPr lang="pl-PL" dirty="0"/>
          </a:p>
        </p:txBody>
      </p:sp>
      <p:sp>
        <p:nvSpPr>
          <p:cNvPr id="7" name="pole tekstowe 6"/>
          <p:cNvSpPr txBox="1"/>
          <p:nvPr/>
        </p:nvSpPr>
        <p:spPr>
          <a:xfrm>
            <a:off x="3425864" y="6561936"/>
            <a:ext cx="4968552" cy="430887"/>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a:p>
            <a:endParaRPr lang="pl-PL" sz="1100" i="1" dirty="0"/>
          </a:p>
        </p:txBody>
      </p:sp>
      <p:sp>
        <p:nvSpPr>
          <p:cNvPr id="8" name="pole tekstowe 7"/>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Tree>
    <p:extLst>
      <p:ext uri="{BB962C8B-B14F-4D97-AF65-F5344CB8AC3E}">
        <p14:creationId xmlns:p14="http://schemas.microsoft.com/office/powerpoint/2010/main" val="2081737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1520" y="652328"/>
            <a:ext cx="8568952" cy="5370701"/>
          </a:xfrm>
          <a:prstGeom prst="rect">
            <a:avLst/>
          </a:prstGeom>
          <a:noFill/>
        </p:spPr>
        <p:txBody>
          <a:bodyPr wrap="square" rtlCol="0">
            <a:spAutoFit/>
          </a:bodyPr>
          <a:lstStyle/>
          <a:p>
            <a:pPr algn="just">
              <a:spcAft>
                <a:spcPts val="600"/>
              </a:spcAft>
            </a:pPr>
            <a:r>
              <a:rPr lang="en-US" sz="1200" dirty="0"/>
              <a:t>The universal principles on which the </a:t>
            </a:r>
            <a:r>
              <a:rPr lang="en-US" sz="1200" b="1" dirty="0"/>
              <a:t>integrity</a:t>
            </a:r>
            <a:r>
              <a:rPr lang="en-US" sz="1200" dirty="0"/>
              <a:t> and </a:t>
            </a:r>
            <a:r>
              <a:rPr lang="en-US" sz="1200" b="1" dirty="0"/>
              <a:t>credibility</a:t>
            </a:r>
            <a:r>
              <a:rPr lang="en-US" sz="1200" dirty="0"/>
              <a:t> of science is based include:</a:t>
            </a:r>
            <a:endParaRPr lang="pl-PL" sz="1200" dirty="0"/>
          </a:p>
          <a:p>
            <a:pPr marL="182563" indent="-182563" algn="just">
              <a:spcAft>
                <a:spcPts val="600"/>
              </a:spcAft>
            </a:pPr>
            <a:r>
              <a:rPr lang="pl-PL" sz="1200" dirty="0"/>
              <a:t>1) </a:t>
            </a:r>
            <a:r>
              <a:rPr lang="en-US" sz="1200" b="1" dirty="0"/>
              <a:t>conscientiousness in: presenting goals and intentions of planed or performer</a:t>
            </a:r>
            <a:r>
              <a:rPr lang="pl-PL" sz="1200" b="1" dirty="0"/>
              <a:t> </a:t>
            </a:r>
            <a:r>
              <a:rPr lang="en-US" sz="1200" b="1" dirty="0"/>
              <a:t>research, presenting research methods and procedures as well as interpretations of</a:t>
            </a:r>
            <a:r>
              <a:rPr lang="pl-PL" sz="1200" b="1" dirty="0"/>
              <a:t> </a:t>
            </a:r>
            <a:r>
              <a:rPr lang="en-US" sz="1200" b="1" dirty="0"/>
              <a:t>obtained results</a:t>
            </a:r>
            <a:r>
              <a:rPr lang="en-US" sz="1200" dirty="0"/>
              <a:t>, providing information</a:t>
            </a:r>
            <a:r>
              <a:rPr lang="pl-PL" sz="1200" dirty="0"/>
              <a:t> </a:t>
            </a:r>
            <a:r>
              <a:rPr lang="en-US" sz="1200" dirty="0"/>
              <a:t>on possible threats, anticipated benefits and</a:t>
            </a:r>
            <a:r>
              <a:rPr lang="pl-PL" sz="1200" dirty="0"/>
              <a:t> </a:t>
            </a:r>
            <a:r>
              <a:rPr lang="en-US" sz="1200" dirty="0"/>
              <a:t>practical applications;</a:t>
            </a:r>
            <a:endParaRPr lang="pl-PL" sz="1200" dirty="0"/>
          </a:p>
          <a:p>
            <a:pPr marL="182563" indent="-182563" algn="just">
              <a:spcAft>
                <a:spcPts val="600"/>
              </a:spcAft>
            </a:pPr>
            <a:r>
              <a:rPr lang="pl-PL" sz="1200" dirty="0"/>
              <a:t>2) </a:t>
            </a:r>
            <a:r>
              <a:rPr lang="en-US" sz="1200" b="1" dirty="0"/>
              <a:t>credibility in conducting research</a:t>
            </a:r>
            <a:r>
              <a:rPr lang="en-US" sz="1200" dirty="0"/>
              <a:t>, criticism towards one’s own results,</a:t>
            </a:r>
            <a:r>
              <a:rPr lang="pl-PL" sz="1200" dirty="0"/>
              <a:t> </a:t>
            </a:r>
            <a:r>
              <a:rPr lang="en-US" sz="1200" dirty="0"/>
              <a:t>meticulousness, attention to detail and great care in presenting research results;</a:t>
            </a:r>
            <a:endParaRPr lang="pl-PL" sz="1200" dirty="0"/>
          </a:p>
          <a:p>
            <a:pPr marL="182563" indent="-182563" algn="just">
              <a:spcAft>
                <a:spcPts val="600"/>
              </a:spcAft>
            </a:pPr>
            <a:r>
              <a:rPr lang="pl-PL" sz="1200" dirty="0"/>
              <a:t>3) </a:t>
            </a:r>
            <a:r>
              <a:rPr lang="en-US" sz="1200" dirty="0"/>
              <a:t>not using scientific authority when speaking on topics from outside one’s area of</a:t>
            </a:r>
            <a:r>
              <a:rPr lang="pl-PL" sz="1200" dirty="0"/>
              <a:t> </a:t>
            </a:r>
            <a:r>
              <a:rPr lang="en-US" sz="1200" dirty="0"/>
              <a:t>competence;</a:t>
            </a:r>
            <a:endParaRPr lang="pl-PL" sz="1200" dirty="0"/>
          </a:p>
          <a:p>
            <a:pPr marL="182563" indent="-182563" algn="just">
              <a:spcAft>
                <a:spcPts val="600"/>
              </a:spcAft>
            </a:pPr>
            <a:r>
              <a:rPr lang="pl-PL" sz="1200" dirty="0"/>
              <a:t>4) </a:t>
            </a:r>
            <a:r>
              <a:rPr lang="en-US" sz="1200" dirty="0"/>
              <a:t>objectivity: </a:t>
            </a:r>
            <a:r>
              <a:rPr lang="en-US" sz="1200" b="1" dirty="0"/>
              <a:t>interpretations and conclusions must be founded on facts</a:t>
            </a:r>
            <a:r>
              <a:rPr lang="en-US" sz="1200" dirty="0"/>
              <a:t>, verifiable</a:t>
            </a:r>
            <a:r>
              <a:rPr lang="pl-PL" sz="1200" dirty="0"/>
              <a:t> </a:t>
            </a:r>
            <a:r>
              <a:rPr lang="en-US" sz="1200" dirty="0"/>
              <a:t>reasoning, and data capable of proof and secondary review;</a:t>
            </a:r>
            <a:endParaRPr lang="pl-PL" sz="1200" dirty="0"/>
          </a:p>
          <a:p>
            <a:pPr marL="182563" indent="-182563" algn="just">
              <a:spcAft>
                <a:spcPts val="600"/>
              </a:spcAft>
            </a:pPr>
            <a:r>
              <a:rPr lang="pl-PL" sz="1200" dirty="0"/>
              <a:t>5) </a:t>
            </a:r>
            <a:r>
              <a:rPr lang="en-US" sz="1200" dirty="0"/>
              <a:t>independence from commissioning or interested parties (free from any external</a:t>
            </a:r>
            <a:r>
              <a:rPr lang="pl-PL" sz="1200" dirty="0"/>
              <a:t> </a:t>
            </a:r>
            <a:r>
              <a:rPr lang="en-US" sz="1200" dirty="0"/>
              <a:t>influence), from political, ideological and economic pressure groups;</a:t>
            </a:r>
            <a:endParaRPr lang="pl-PL" sz="1200" dirty="0"/>
          </a:p>
          <a:p>
            <a:pPr marL="182563" indent="-182563" algn="just">
              <a:spcAft>
                <a:spcPts val="600"/>
              </a:spcAft>
            </a:pPr>
            <a:r>
              <a:rPr lang="pl-PL" sz="1200" dirty="0"/>
              <a:t>6) </a:t>
            </a:r>
            <a:r>
              <a:rPr lang="en-US" sz="1200" dirty="0"/>
              <a:t>openness in discussions with other scientists on their own research, which is one of</a:t>
            </a:r>
            <a:r>
              <a:rPr lang="pl-PL" sz="1200" dirty="0"/>
              <a:t> </a:t>
            </a:r>
            <a:r>
              <a:rPr lang="en-US" sz="1200" dirty="0"/>
              <a:t>the key conditions for progress in science, contributing to public knowledge through</a:t>
            </a:r>
            <a:r>
              <a:rPr lang="pl-PL" sz="1200" dirty="0"/>
              <a:t> </a:t>
            </a:r>
            <a:r>
              <a:rPr lang="en-US" sz="1200" dirty="0"/>
              <a:t>publication of the findings, honest communication to the general public</a:t>
            </a:r>
            <a:r>
              <a:rPr lang="pl-PL" sz="1200" dirty="0"/>
              <a:t>;</a:t>
            </a:r>
          </a:p>
          <a:p>
            <a:pPr marL="182563" indent="-182563" algn="just">
              <a:spcAft>
                <a:spcPts val="600"/>
              </a:spcAft>
            </a:pPr>
            <a:r>
              <a:rPr lang="pl-PL" sz="1200" dirty="0"/>
              <a:t>7) </a:t>
            </a:r>
            <a:r>
              <a:rPr lang="en-US" sz="1200" b="1" dirty="0"/>
              <a:t>transparency in the handling of research data </a:t>
            </a:r>
            <a:r>
              <a:rPr lang="en-US" sz="1200" dirty="0"/>
              <a:t>that guarantees data and materials</a:t>
            </a:r>
            <a:r>
              <a:rPr lang="pl-PL" sz="1200" dirty="0"/>
              <a:t> </a:t>
            </a:r>
            <a:r>
              <a:rPr lang="en-US" sz="1200" dirty="0"/>
              <a:t>availability after publication;</a:t>
            </a:r>
            <a:endParaRPr lang="pl-PL" sz="1200" dirty="0"/>
          </a:p>
          <a:p>
            <a:pPr marL="182563" indent="-182563" algn="just">
              <a:spcAft>
                <a:spcPts val="600"/>
              </a:spcAft>
            </a:pPr>
            <a:r>
              <a:rPr lang="pl-PL" sz="1200" dirty="0"/>
              <a:t>8) </a:t>
            </a:r>
            <a:r>
              <a:rPr lang="en-US" sz="1200" dirty="0"/>
              <a:t>duty of care for the participants and the subjects of research; research on living</a:t>
            </a:r>
            <a:r>
              <a:rPr lang="pl-PL" sz="1200" dirty="0"/>
              <a:t> </a:t>
            </a:r>
            <a:r>
              <a:rPr lang="en-US" sz="1200" dirty="0"/>
              <a:t>creatures should only be conducted where necessary (with the consent of the</a:t>
            </a:r>
            <a:r>
              <a:rPr lang="pl-PL" sz="1200" dirty="0"/>
              <a:t> </a:t>
            </a:r>
            <a:r>
              <a:rPr lang="en-US" sz="1200" dirty="0"/>
              <a:t>appropriate bioethics commissions) and should always rest on the principles of</a:t>
            </a:r>
            <a:r>
              <a:rPr lang="pl-PL" sz="1200" dirty="0"/>
              <a:t> </a:t>
            </a:r>
            <a:r>
              <a:rPr lang="en-US" sz="1200" dirty="0"/>
              <a:t>respect for human dignity and animal rights;</a:t>
            </a:r>
            <a:endParaRPr lang="pl-PL" sz="1200" dirty="0"/>
          </a:p>
          <a:p>
            <a:pPr marL="182563" indent="-182563" algn="just">
              <a:spcAft>
                <a:spcPts val="600"/>
              </a:spcAft>
            </a:pPr>
            <a:r>
              <a:rPr lang="pl-PL" sz="1200" dirty="0"/>
              <a:t>9) </a:t>
            </a:r>
            <a:r>
              <a:rPr lang="en-US" sz="1200" b="1" dirty="0"/>
              <a:t>fairness and reliability in: evaluating works of other researchers</a:t>
            </a:r>
            <a:r>
              <a:rPr lang="en-US" sz="1200" dirty="0"/>
              <a:t>, giving credit where</a:t>
            </a:r>
            <a:r>
              <a:rPr lang="pl-PL" sz="1200" dirty="0"/>
              <a:t> </a:t>
            </a:r>
            <a:r>
              <a:rPr lang="en-US" sz="1200" dirty="0"/>
              <a:t>credit is due by providing correct citation and reference information;</a:t>
            </a:r>
            <a:endParaRPr lang="pl-PL" sz="1200" dirty="0"/>
          </a:p>
          <a:p>
            <a:pPr marL="182563" indent="-182563" algn="just">
              <a:spcAft>
                <a:spcPts val="600"/>
              </a:spcAft>
            </a:pPr>
            <a:r>
              <a:rPr lang="pl-PL" sz="1200" dirty="0"/>
              <a:t>10) </a:t>
            </a:r>
            <a:r>
              <a:rPr lang="en-US" sz="1200" dirty="0"/>
              <a:t>courage to oppose views that are contrary to scientific knowledge and practices</a:t>
            </a:r>
            <a:r>
              <a:rPr lang="pl-PL" sz="1200" dirty="0"/>
              <a:t> </a:t>
            </a:r>
            <a:r>
              <a:rPr lang="en-US" sz="1200" dirty="0"/>
              <a:t>incompatible with the principles of scientific reliability;</a:t>
            </a:r>
            <a:endParaRPr lang="pl-PL" sz="1200" dirty="0"/>
          </a:p>
          <a:p>
            <a:pPr marL="182563" indent="-182563" algn="just">
              <a:spcAft>
                <a:spcPts val="600"/>
              </a:spcAft>
            </a:pPr>
            <a:r>
              <a:rPr lang="pl-PL" sz="1200" dirty="0"/>
              <a:t>11) </a:t>
            </a:r>
            <a:r>
              <a:rPr lang="en-US" sz="1200" b="1" dirty="0"/>
              <a:t>concern for future science generations manifested through giving young researchers</a:t>
            </a:r>
            <a:r>
              <a:rPr lang="pl-PL" sz="1200" b="1" dirty="0"/>
              <a:t> </a:t>
            </a:r>
            <a:r>
              <a:rPr lang="en-US" sz="1200" b="1" dirty="0"/>
              <a:t>opportunity to develop their scientific skills and instilling in them binding standards</a:t>
            </a:r>
            <a:r>
              <a:rPr lang="pl-PL" sz="1200" b="1" dirty="0"/>
              <a:t> </a:t>
            </a:r>
            <a:r>
              <a:rPr lang="en-US" sz="1200" b="1" dirty="0"/>
              <a:t>and ethical norms.</a:t>
            </a:r>
            <a:endParaRPr lang="pl-PL" sz="1200" b="1" dirty="0"/>
          </a:p>
        </p:txBody>
      </p:sp>
      <p:sp>
        <p:nvSpPr>
          <p:cNvPr id="7" name="pole tekstowe 6"/>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
        <p:nvSpPr>
          <p:cNvPr id="8" name="pole tekstowe 7"/>
          <p:cNvSpPr txBox="1"/>
          <p:nvPr/>
        </p:nvSpPr>
        <p:spPr>
          <a:xfrm>
            <a:off x="3425864" y="6561936"/>
            <a:ext cx="4968552" cy="430887"/>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a:p>
            <a:endParaRPr lang="pl-PL" sz="1100" i="1" dirty="0"/>
          </a:p>
        </p:txBody>
      </p:sp>
    </p:spTree>
    <p:extLst>
      <p:ext uri="{BB962C8B-B14F-4D97-AF65-F5344CB8AC3E}">
        <p14:creationId xmlns:p14="http://schemas.microsoft.com/office/powerpoint/2010/main" val="1108415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
        <p:nvSpPr>
          <p:cNvPr id="8" name="pole tekstowe 7"/>
          <p:cNvSpPr txBox="1"/>
          <p:nvPr/>
        </p:nvSpPr>
        <p:spPr>
          <a:xfrm>
            <a:off x="683568" y="692696"/>
            <a:ext cx="7741368" cy="2800767"/>
          </a:xfrm>
          <a:prstGeom prst="rect">
            <a:avLst/>
          </a:prstGeom>
          <a:noFill/>
        </p:spPr>
        <p:txBody>
          <a:bodyPr wrap="square" rtlCol="0">
            <a:spAutoFit/>
          </a:bodyPr>
          <a:lstStyle/>
          <a:p>
            <a:pPr algn="just"/>
            <a:r>
              <a:rPr lang="pl-PL" sz="1600" dirty="0"/>
              <a:t>The </a:t>
            </a:r>
            <a:r>
              <a:rPr lang="en-US" sz="1600" dirty="0"/>
              <a:t>most</a:t>
            </a:r>
            <a:r>
              <a:rPr lang="pl-PL" sz="1600" dirty="0"/>
              <a:t> </a:t>
            </a:r>
            <a:r>
              <a:rPr lang="en-US" sz="1600" dirty="0"/>
              <a:t>serious forms of research misconduct that especially damage the ethos of science and violate</a:t>
            </a:r>
            <a:r>
              <a:rPr lang="pl-PL" sz="1600" dirty="0"/>
              <a:t> </a:t>
            </a:r>
            <a:r>
              <a:rPr lang="en-US" sz="1600" dirty="0"/>
              <a:t>fundamental principles of scientific integrity</a:t>
            </a:r>
            <a:r>
              <a:rPr lang="pl-PL" sz="1600" dirty="0"/>
              <a:t>:</a:t>
            </a:r>
          </a:p>
          <a:p>
            <a:pPr algn="just"/>
            <a:endParaRPr lang="pl-PL" sz="1600" dirty="0"/>
          </a:p>
          <a:p>
            <a:pPr marL="266700" indent="-266700" algn="just"/>
            <a:r>
              <a:rPr lang="pl-PL" sz="1600" dirty="0"/>
              <a:t>1. </a:t>
            </a:r>
            <a:r>
              <a:rPr lang="en-US" sz="1600" b="1" dirty="0"/>
              <a:t>Fabrication</a:t>
            </a:r>
            <a:r>
              <a:rPr lang="en-US" sz="1600" dirty="0"/>
              <a:t> involves making up results and recording them as if they were real.</a:t>
            </a:r>
            <a:endParaRPr lang="pl-PL" sz="1600" dirty="0"/>
          </a:p>
          <a:p>
            <a:pPr marL="266700" indent="-266700" algn="just"/>
            <a:endParaRPr lang="pl-PL" sz="1600" dirty="0"/>
          </a:p>
          <a:p>
            <a:pPr marL="266700" indent="-266700" algn="just"/>
            <a:r>
              <a:rPr lang="pl-PL" sz="1600" dirty="0"/>
              <a:t>2. </a:t>
            </a:r>
            <a:r>
              <a:rPr lang="en-US" sz="1600" b="1" dirty="0"/>
              <a:t>Falsification</a:t>
            </a:r>
            <a:r>
              <a:rPr lang="en-US" sz="1600" dirty="0"/>
              <a:t> involves changing or omitting unwelcome data, so that research</a:t>
            </a:r>
            <a:r>
              <a:rPr lang="pl-PL" sz="1600" dirty="0"/>
              <a:t> </a:t>
            </a:r>
            <a:r>
              <a:rPr lang="en-US" sz="1600" dirty="0"/>
              <a:t>results are not accurately represented.</a:t>
            </a:r>
            <a:endParaRPr lang="pl-PL" sz="1600" dirty="0"/>
          </a:p>
          <a:p>
            <a:pPr marL="266700" indent="-266700" algn="just"/>
            <a:endParaRPr lang="pl-PL" sz="1600" dirty="0"/>
          </a:p>
          <a:p>
            <a:pPr marL="266700" indent="-266700" algn="just"/>
            <a:r>
              <a:rPr lang="pl-PL" sz="1600" dirty="0"/>
              <a:t>3. </a:t>
            </a:r>
            <a:r>
              <a:rPr lang="en-US" sz="1600" b="1" dirty="0"/>
              <a:t>Plagiarism</a:t>
            </a:r>
            <a:r>
              <a:rPr lang="en-US" sz="1600" dirty="0"/>
              <a:t> is the appropriation of another person’s ideas, research results or</a:t>
            </a:r>
            <a:r>
              <a:rPr lang="pl-PL" sz="1600" dirty="0"/>
              <a:t> </a:t>
            </a:r>
            <a:r>
              <a:rPr lang="en-US" sz="1600" dirty="0"/>
              <a:t>words without giving appropriate credit; this action constitute</a:t>
            </a:r>
            <a:r>
              <a:rPr lang="pl-PL" sz="1600" dirty="0"/>
              <a:t>s</a:t>
            </a:r>
            <a:r>
              <a:rPr lang="en-US" sz="1600" dirty="0"/>
              <a:t> a violation of</a:t>
            </a:r>
            <a:r>
              <a:rPr lang="pl-PL" sz="1600" dirty="0"/>
              <a:t> </a:t>
            </a:r>
            <a:r>
              <a:rPr lang="en-US" sz="1600" dirty="0"/>
              <a:t>intellectual property rights.</a:t>
            </a:r>
            <a:endParaRPr lang="pl-PL" sz="1600" dirty="0"/>
          </a:p>
        </p:txBody>
      </p:sp>
      <p:sp>
        <p:nvSpPr>
          <p:cNvPr id="9" name="pole tekstowe 8"/>
          <p:cNvSpPr txBox="1"/>
          <p:nvPr/>
        </p:nvSpPr>
        <p:spPr>
          <a:xfrm>
            <a:off x="4427984" y="6623774"/>
            <a:ext cx="4968552" cy="430887"/>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a:p>
            <a:endParaRPr lang="pl-PL" sz="1100" i="1" dirty="0"/>
          </a:p>
        </p:txBody>
      </p:sp>
      <p:pic>
        <p:nvPicPr>
          <p:cNvPr id="11266" name="Picture 2" descr="https://png2.kisspng.com/sh/69bef9257c6f0a037c44cf5f85e1e520/L0KzQYm3WcI2N5tmi5H0aYP2gLBuTgNkcZZzjNtvaXOwfbr6gB9vbKZojJ97ZYPoccPqiL1taZN0itN9b4L8Pcb1igZmeqRuReRuZ4XvccX2kwkua5DyiN5yYX7mdX72hvZqa5Yyh9g2Y3BxhMPogCR0NZJzfJ9wcj24crLohfM6OJM6UKI5MD65RYOBVMMxQGI6S6kEMki2Q4eAVMM1NqFzf3==/kisspng-scientific-misconduct-research-laboratory-universi-regulatory-compliance-office-of-contracts-and-gr-5baaec90b58000.652843081537928336743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861" y="3800762"/>
            <a:ext cx="5672411" cy="2664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819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83568" y="1052736"/>
            <a:ext cx="7632848" cy="5062924"/>
          </a:xfrm>
          <a:prstGeom prst="rect">
            <a:avLst/>
          </a:prstGeom>
          <a:noFill/>
        </p:spPr>
        <p:txBody>
          <a:bodyPr wrap="square" rtlCol="0">
            <a:spAutoFit/>
          </a:bodyPr>
          <a:lstStyle/>
          <a:p>
            <a:pPr algn="just"/>
            <a:r>
              <a:rPr lang="en-US" sz="1600" b="1" dirty="0"/>
              <a:t>OTHER TYPES OF RESEARCH MISCONDUCT</a:t>
            </a:r>
            <a:endParaRPr lang="pl-PL" sz="1600" b="1" dirty="0"/>
          </a:p>
          <a:p>
            <a:pPr algn="just"/>
            <a:r>
              <a:rPr lang="en-US" sz="1600" dirty="0"/>
              <a:t>Apart from serious violations of research integrity there are many other forms of</a:t>
            </a:r>
            <a:r>
              <a:rPr lang="pl-PL" sz="1600" dirty="0"/>
              <a:t> </a:t>
            </a:r>
            <a:r>
              <a:rPr lang="en-US" sz="1600" dirty="0"/>
              <a:t>academic misconduct in research.</a:t>
            </a:r>
            <a:endParaRPr lang="pl-PL" sz="1600" dirty="0"/>
          </a:p>
          <a:p>
            <a:pPr algn="just"/>
            <a:r>
              <a:rPr lang="en-US" sz="1600" dirty="0"/>
              <a:t>List of inappropriate scientific </a:t>
            </a:r>
            <a:r>
              <a:rPr lang="en-GB" sz="1600" dirty="0"/>
              <a:t>behaviour</a:t>
            </a:r>
            <a:r>
              <a:rPr lang="en-US" sz="1600" dirty="0"/>
              <a:t> cannot</a:t>
            </a:r>
            <a:r>
              <a:rPr lang="pl-PL" sz="1600" dirty="0"/>
              <a:t> </a:t>
            </a:r>
            <a:r>
              <a:rPr lang="en-US" sz="1600" dirty="0"/>
              <a:t>be</a:t>
            </a:r>
            <a:r>
              <a:rPr lang="pl-PL" sz="1600" dirty="0"/>
              <a:t> </a:t>
            </a:r>
            <a:r>
              <a:rPr lang="en-US" sz="1600" dirty="0"/>
              <a:t>closed.</a:t>
            </a:r>
            <a:endParaRPr lang="pl-PL" sz="1600" dirty="0"/>
          </a:p>
          <a:p>
            <a:pPr algn="just"/>
            <a:endParaRPr lang="pl-PL" sz="1600" dirty="0"/>
          </a:p>
          <a:p>
            <a:pPr algn="just">
              <a:spcAft>
                <a:spcPts val="600"/>
              </a:spcAft>
            </a:pPr>
            <a:r>
              <a:rPr lang="en-US" sz="1600" dirty="0"/>
              <a:t>However, the following</a:t>
            </a:r>
            <a:r>
              <a:rPr lang="pl-PL" sz="1600" dirty="0"/>
              <a:t> </a:t>
            </a:r>
            <a:r>
              <a:rPr lang="en-US" sz="1600" dirty="0"/>
              <a:t>should </a:t>
            </a:r>
            <a:r>
              <a:rPr lang="pl-PL" sz="1600" dirty="0"/>
              <a:t>be </a:t>
            </a:r>
            <a:r>
              <a:rPr lang="en-GB" sz="1600" dirty="0"/>
              <a:t>mention</a:t>
            </a:r>
            <a:r>
              <a:rPr lang="pl-PL" sz="1600" dirty="0" err="1"/>
              <a:t>ed</a:t>
            </a:r>
            <a:r>
              <a:rPr lang="en-US" sz="1600" dirty="0"/>
              <a:t>:</a:t>
            </a:r>
            <a:endParaRPr lang="pl-PL" sz="1600" dirty="0"/>
          </a:p>
          <a:p>
            <a:pPr marL="285750" indent="-285750" algn="just">
              <a:spcAft>
                <a:spcPts val="600"/>
              </a:spcAft>
              <a:buFont typeface="Arial" panose="020B0604020202020204" pitchFamily="34" charset="0"/>
              <a:buChar char="•"/>
            </a:pPr>
            <a:r>
              <a:rPr lang="en-US" sz="1600" dirty="0"/>
              <a:t>using other people's contributions in the conduct of scientific research without</a:t>
            </a:r>
            <a:r>
              <a:rPr lang="pl-PL" sz="1600" dirty="0"/>
              <a:t> </a:t>
            </a:r>
            <a:r>
              <a:rPr lang="en-US" sz="1600" dirty="0"/>
              <a:t>adequate financial compensation or sufficient acknowledgement of contributors</a:t>
            </a:r>
            <a:r>
              <a:rPr lang="pl-PL" sz="1600" dirty="0"/>
              <a:t>,</a:t>
            </a:r>
          </a:p>
          <a:p>
            <a:pPr marL="285750" indent="-285750" algn="just">
              <a:spcAft>
                <a:spcPts val="600"/>
              </a:spcAft>
              <a:buFont typeface="Arial" panose="020B0604020202020204" pitchFamily="34" charset="0"/>
              <a:buChar char="•"/>
            </a:pPr>
            <a:r>
              <a:rPr lang="en-US" sz="1600" dirty="0"/>
              <a:t>granting co-authorship to an individual who did not</a:t>
            </a:r>
            <a:r>
              <a:rPr lang="pl-PL" sz="1600" dirty="0"/>
              <a:t> </a:t>
            </a:r>
            <a:r>
              <a:rPr lang="en-US" sz="1600" dirty="0"/>
              <a:t>contribute intellectually </a:t>
            </a:r>
            <a:r>
              <a:rPr lang="pl-PL" sz="1600" dirty="0" err="1"/>
              <a:t>enough</a:t>
            </a:r>
            <a:r>
              <a:rPr lang="pl-PL" sz="1600" dirty="0"/>
              <a:t> </a:t>
            </a:r>
            <a:r>
              <a:rPr lang="en-US" sz="1600" dirty="0"/>
              <a:t>to</a:t>
            </a:r>
            <a:r>
              <a:rPr lang="pl-PL" sz="1600" dirty="0"/>
              <a:t> </a:t>
            </a:r>
            <a:r>
              <a:rPr lang="en-US" sz="1600" dirty="0"/>
              <a:t>the publication</a:t>
            </a:r>
            <a:r>
              <a:rPr lang="pl-PL" sz="1600" dirty="0"/>
              <a:t>,</a:t>
            </a:r>
          </a:p>
          <a:p>
            <a:pPr marL="285750" indent="-285750" algn="just">
              <a:spcAft>
                <a:spcPts val="600"/>
              </a:spcAft>
              <a:buFont typeface="Arial" panose="020B0604020202020204" pitchFamily="34" charset="0"/>
              <a:buChar char="•"/>
            </a:pPr>
            <a:r>
              <a:rPr lang="en-US" sz="1600" dirty="0"/>
              <a:t>consent to carry out research in an ostensible manner that has nothing in</a:t>
            </a:r>
            <a:r>
              <a:rPr lang="pl-PL" sz="1600" dirty="0"/>
              <a:t> </a:t>
            </a:r>
            <a:r>
              <a:rPr lang="en-US" sz="1600" dirty="0"/>
              <a:t>common with scientific integrity</a:t>
            </a:r>
            <a:r>
              <a:rPr lang="pl-PL" sz="1600" dirty="0"/>
              <a:t>, </a:t>
            </a:r>
          </a:p>
          <a:p>
            <a:pPr marL="285750" indent="-285750" algn="just">
              <a:spcAft>
                <a:spcPts val="600"/>
              </a:spcAft>
              <a:buFont typeface="Arial" panose="020B0604020202020204" pitchFamily="34" charset="0"/>
              <a:buChar char="•"/>
            </a:pPr>
            <a:r>
              <a:rPr lang="pl-PL" sz="1600" dirty="0"/>
              <a:t>u</a:t>
            </a:r>
            <a:r>
              <a:rPr lang="en-US" sz="1600" dirty="0" err="1"/>
              <a:t>njustified</a:t>
            </a:r>
            <a:r>
              <a:rPr lang="en-US" sz="1600" dirty="0"/>
              <a:t> quoting of works of others or one’s own </a:t>
            </a:r>
            <a:r>
              <a:rPr lang="pl-PL" sz="1600" dirty="0" err="1"/>
              <a:t>or</a:t>
            </a:r>
            <a:r>
              <a:rPr lang="en-US" sz="1600" dirty="0"/>
              <a:t> deliberate omitting</a:t>
            </a:r>
            <a:r>
              <a:rPr lang="pl-PL" sz="1600" dirty="0"/>
              <a:t> </a:t>
            </a:r>
            <a:r>
              <a:rPr lang="en-US" sz="1600" dirty="0"/>
              <a:t>of citations</a:t>
            </a:r>
            <a:r>
              <a:rPr lang="pl-PL" sz="1600" dirty="0"/>
              <a:t>,</a:t>
            </a:r>
          </a:p>
          <a:p>
            <a:pPr marL="285750" indent="-285750" algn="just">
              <a:spcAft>
                <a:spcPts val="600"/>
              </a:spcAft>
              <a:buFont typeface="Arial" panose="020B0604020202020204" pitchFamily="34" charset="0"/>
              <a:buChar char="•"/>
            </a:pPr>
            <a:r>
              <a:rPr lang="pl-PL" sz="1600" dirty="0"/>
              <a:t>a</a:t>
            </a:r>
            <a:r>
              <a:rPr lang="en-US" sz="1600" dirty="0" err="1"/>
              <a:t>ll</a:t>
            </a:r>
            <a:r>
              <a:rPr lang="en-US" sz="1600" dirty="0"/>
              <a:t> forms of oppression and discrimination against students and co-workers,</a:t>
            </a:r>
            <a:r>
              <a:rPr lang="pl-PL" sz="1600" dirty="0"/>
              <a:t> </a:t>
            </a:r>
          </a:p>
          <a:p>
            <a:pPr marL="285750" indent="-285750" algn="just">
              <a:spcAft>
                <a:spcPts val="600"/>
              </a:spcAft>
              <a:buFont typeface="Arial" panose="020B0604020202020204" pitchFamily="34" charset="0"/>
              <a:buChar char="•"/>
            </a:pPr>
            <a:r>
              <a:rPr lang="en-US" sz="1600" dirty="0"/>
              <a:t>misuse of research funds and concealment of conflicts of interest</a:t>
            </a:r>
            <a:r>
              <a:rPr lang="pl-PL" sz="1600" dirty="0"/>
              <a:t>,</a:t>
            </a:r>
          </a:p>
          <a:p>
            <a:pPr marL="285750" indent="-285750" algn="just">
              <a:spcAft>
                <a:spcPts val="600"/>
              </a:spcAft>
              <a:buFont typeface="Arial" panose="020B0604020202020204" pitchFamily="34" charset="0"/>
              <a:buChar char="•"/>
            </a:pPr>
            <a:r>
              <a:rPr lang="pl-PL" sz="1600" dirty="0"/>
              <a:t>n</a:t>
            </a:r>
            <a:r>
              <a:rPr lang="en-US" sz="1600" dirty="0" err="1"/>
              <a:t>epotism</a:t>
            </a:r>
            <a:r>
              <a:rPr lang="en-US" sz="1600" dirty="0"/>
              <a:t> in </a:t>
            </a:r>
            <a:r>
              <a:rPr lang="pl-PL" sz="1600" dirty="0" err="1"/>
              <a:t>hiring</a:t>
            </a:r>
            <a:r>
              <a:rPr lang="pl-PL" sz="1600" dirty="0"/>
              <a:t> </a:t>
            </a:r>
            <a:r>
              <a:rPr lang="pl-PL" sz="1600" dirty="0" err="1"/>
              <a:t>new</a:t>
            </a:r>
            <a:r>
              <a:rPr lang="pl-PL" sz="1600" dirty="0"/>
              <a:t> </a:t>
            </a:r>
            <a:r>
              <a:rPr lang="en-US" sz="1600" dirty="0"/>
              <a:t>employees</a:t>
            </a:r>
            <a:r>
              <a:rPr lang="pl-PL" sz="1600" dirty="0"/>
              <a:t>.</a:t>
            </a:r>
          </a:p>
        </p:txBody>
      </p:sp>
      <p:sp>
        <p:nvSpPr>
          <p:cNvPr id="3" name="pole tekstowe 2"/>
          <p:cNvSpPr txBox="1"/>
          <p:nvPr/>
        </p:nvSpPr>
        <p:spPr>
          <a:xfrm>
            <a:off x="3425864" y="6561936"/>
            <a:ext cx="4968552" cy="430887"/>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a:p>
            <a:endParaRPr lang="pl-PL" sz="1100" i="1"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Tree>
    <p:extLst>
      <p:ext uri="{BB962C8B-B14F-4D97-AF65-F5344CB8AC3E}">
        <p14:creationId xmlns:p14="http://schemas.microsoft.com/office/powerpoint/2010/main" val="175425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2"/>
          <p:cNvSpPr txBox="1">
            <a:spLocks/>
          </p:cNvSpPr>
          <p:nvPr/>
        </p:nvSpPr>
        <p:spPr>
          <a:xfrm>
            <a:off x="467544" y="1196752"/>
            <a:ext cx="7772400" cy="1500187"/>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3600" b="1" dirty="0">
                <a:solidFill>
                  <a:schemeClr val="tx1"/>
                </a:solidFill>
                <a:latin typeface="+mn-lt"/>
                <a:ea typeface="+mj-ea"/>
                <a:cs typeface="+mj-cs"/>
              </a:rPr>
              <a:t>Problems of co-authorship in scientific reports</a:t>
            </a:r>
          </a:p>
          <a:p>
            <a:endParaRPr lang="pl-PL" dirty="0">
              <a:latin typeface="+mn-lt"/>
            </a:endParaRPr>
          </a:p>
        </p:txBody>
      </p:sp>
      <p:sp>
        <p:nvSpPr>
          <p:cNvPr id="3" name="pole tekstowe 2"/>
          <p:cNvSpPr txBox="1"/>
          <p:nvPr/>
        </p:nvSpPr>
        <p:spPr>
          <a:xfrm>
            <a:off x="0" y="31557"/>
            <a:ext cx="8424936" cy="369332"/>
          </a:xfrm>
          <a:prstGeom prst="rect">
            <a:avLst/>
          </a:prstGeom>
          <a:noFill/>
        </p:spPr>
        <p:txBody>
          <a:bodyPr wrap="square" rtlCol="0">
            <a:spAutoFit/>
          </a:bodyPr>
          <a:lstStyle/>
          <a:p>
            <a:r>
              <a:rPr lang="pl-PL" b="1" dirty="0"/>
              <a:t>FROM THE CODE OF ETHICS FOR RESEARCH WORKERS:</a:t>
            </a:r>
          </a:p>
        </p:txBody>
      </p:sp>
      <p:sp>
        <p:nvSpPr>
          <p:cNvPr id="4" name="Tytuł 1"/>
          <p:cNvSpPr txBox="1">
            <a:spLocks/>
          </p:cNvSpPr>
          <p:nvPr/>
        </p:nvSpPr>
        <p:spPr>
          <a:xfrm>
            <a:off x="323528" y="3501007"/>
            <a:ext cx="8640960" cy="1362075"/>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571500" indent="-571500">
              <a:buFont typeface="Arial" panose="020B0604020202020204" pitchFamily="34" charset="0"/>
              <a:buChar char="•"/>
            </a:pPr>
            <a:r>
              <a:rPr lang="pl-PL" sz="3600" b="1" dirty="0" err="1">
                <a:solidFill>
                  <a:schemeClr val="tx1"/>
                </a:solidFill>
              </a:rPr>
              <a:t>Research</a:t>
            </a:r>
            <a:r>
              <a:rPr lang="pl-PL" sz="3600" b="1" dirty="0">
                <a:solidFill>
                  <a:schemeClr val="tx1"/>
                </a:solidFill>
              </a:rPr>
              <a:t> </a:t>
            </a:r>
            <a:r>
              <a:rPr lang="pl-PL" sz="3600" b="1" dirty="0" err="1">
                <a:solidFill>
                  <a:schemeClr val="tx1"/>
                </a:solidFill>
              </a:rPr>
              <a:t>Integrity</a:t>
            </a:r>
            <a:endParaRPr lang="pl-PL" b="1" dirty="0">
              <a:solidFill>
                <a:schemeClr val="tx1"/>
              </a:solidFill>
            </a:endParaRPr>
          </a:p>
        </p:txBody>
      </p:sp>
    </p:spTree>
    <p:extLst>
      <p:ext uri="{BB962C8B-B14F-4D97-AF65-F5344CB8AC3E}">
        <p14:creationId xmlns:p14="http://schemas.microsoft.com/office/powerpoint/2010/main" val="532730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836712"/>
            <a:ext cx="8064896" cy="3400931"/>
          </a:xfrm>
          <a:prstGeom prst="rect">
            <a:avLst/>
          </a:prstGeom>
          <a:noFill/>
        </p:spPr>
        <p:txBody>
          <a:bodyPr wrap="square" rtlCol="0">
            <a:spAutoFit/>
          </a:bodyPr>
          <a:lstStyle/>
          <a:p>
            <a:pPr algn="just">
              <a:spcAft>
                <a:spcPts val="600"/>
              </a:spcAft>
            </a:pPr>
            <a:r>
              <a:rPr lang="en-US" sz="1600" dirty="0"/>
              <a:t>These violations may occur at different stages</a:t>
            </a:r>
            <a:r>
              <a:rPr lang="pl-PL" sz="1600" dirty="0"/>
              <a:t>, </a:t>
            </a:r>
            <a:r>
              <a:rPr lang="pl-PL" sz="1600" dirty="0" err="1"/>
              <a:t>when</a:t>
            </a:r>
            <a:r>
              <a:rPr lang="pl-PL" sz="1600" dirty="0"/>
              <a:t>:</a:t>
            </a:r>
          </a:p>
          <a:p>
            <a:pPr marL="285750" indent="-285750" algn="just">
              <a:spcAft>
                <a:spcPts val="600"/>
              </a:spcAft>
              <a:buFont typeface="Arial" panose="020B0604020202020204" pitchFamily="34" charset="0"/>
              <a:buChar char="•"/>
            </a:pPr>
            <a:r>
              <a:rPr lang="en-US" sz="1500" dirty="0"/>
              <a:t>submitting a research proposal</a:t>
            </a:r>
            <a:r>
              <a:rPr lang="pl-PL" sz="1500" dirty="0"/>
              <a:t>,</a:t>
            </a:r>
          </a:p>
          <a:p>
            <a:pPr marL="285750" indent="-285750" algn="just">
              <a:spcAft>
                <a:spcPts val="600"/>
              </a:spcAft>
              <a:buFont typeface="Arial" panose="020B0604020202020204" pitchFamily="34" charset="0"/>
              <a:buChar char="•"/>
            </a:pPr>
            <a:r>
              <a:rPr lang="pl-PL" sz="1500" dirty="0" err="1"/>
              <a:t>applying</a:t>
            </a:r>
            <a:r>
              <a:rPr lang="pl-PL" sz="1500" dirty="0"/>
              <a:t> for </a:t>
            </a:r>
            <a:r>
              <a:rPr lang="pl-PL" sz="1500" dirty="0" err="1"/>
              <a:t>funding</a:t>
            </a:r>
            <a:r>
              <a:rPr lang="pl-PL" sz="1500" dirty="0"/>
              <a:t>,</a:t>
            </a:r>
          </a:p>
          <a:p>
            <a:pPr marL="285750" indent="-285750" algn="just">
              <a:spcAft>
                <a:spcPts val="600"/>
              </a:spcAft>
              <a:buFont typeface="Arial" panose="020B0604020202020204" pitchFamily="34" charset="0"/>
              <a:buChar char="•"/>
            </a:pPr>
            <a:r>
              <a:rPr lang="pl-PL" sz="1500" dirty="0"/>
              <a:t>performing and </a:t>
            </a:r>
            <a:r>
              <a:rPr lang="pl-PL" sz="1500" dirty="0" err="1"/>
              <a:t>reviewing</a:t>
            </a:r>
            <a:r>
              <a:rPr lang="pl-PL" sz="1500" dirty="0"/>
              <a:t> </a:t>
            </a:r>
            <a:r>
              <a:rPr lang="pl-PL" sz="1500" dirty="0" err="1"/>
              <a:t>research</a:t>
            </a:r>
            <a:r>
              <a:rPr lang="pl-PL" sz="1500" dirty="0"/>
              <a:t>,</a:t>
            </a:r>
          </a:p>
          <a:p>
            <a:pPr marL="285750" indent="-285750" algn="just">
              <a:spcAft>
                <a:spcPts val="600"/>
              </a:spcAft>
              <a:buFont typeface="Arial" panose="020B0604020202020204" pitchFamily="34" charset="0"/>
              <a:buChar char="•"/>
            </a:pPr>
            <a:r>
              <a:rPr lang="en-US" sz="1500" dirty="0"/>
              <a:t>presenting</a:t>
            </a:r>
            <a:r>
              <a:rPr lang="pl-PL" sz="1500" dirty="0"/>
              <a:t> </a:t>
            </a:r>
            <a:r>
              <a:rPr lang="en-US" sz="1500" dirty="0"/>
              <a:t>research findings during scientific conferences</a:t>
            </a:r>
            <a:r>
              <a:rPr lang="pl-PL" sz="1500" dirty="0"/>
              <a:t>,</a:t>
            </a:r>
          </a:p>
          <a:p>
            <a:pPr marL="285750" indent="-285750" algn="just">
              <a:spcAft>
                <a:spcPts val="600"/>
              </a:spcAft>
              <a:buFont typeface="Arial" panose="020B0604020202020204" pitchFamily="34" charset="0"/>
              <a:buChar char="•"/>
            </a:pPr>
            <a:r>
              <a:rPr lang="pl-PL" sz="1500" dirty="0" err="1"/>
              <a:t>publishing</a:t>
            </a:r>
            <a:r>
              <a:rPr lang="pl-PL" sz="1500" dirty="0"/>
              <a:t>,</a:t>
            </a:r>
          </a:p>
          <a:p>
            <a:pPr marL="285750" indent="-285750" algn="just">
              <a:spcAft>
                <a:spcPts val="600"/>
              </a:spcAft>
              <a:buFont typeface="Arial" panose="020B0604020202020204" pitchFamily="34" charset="0"/>
              <a:buChar char="•"/>
            </a:pPr>
            <a:r>
              <a:rPr lang="en-US" sz="1500" dirty="0"/>
              <a:t>reporting of other researcher’s results</a:t>
            </a:r>
            <a:r>
              <a:rPr lang="pl-PL" sz="1500" dirty="0"/>
              <a:t>, </a:t>
            </a:r>
            <a:r>
              <a:rPr lang="pl-PL" sz="1500" dirty="0" err="1"/>
              <a:t>reporting</a:t>
            </a:r>
            <a:r>
              <a:rPr lang="pl-PL" sz="1500" dirty="0"/>
              <a:t> of </a:t>
            </a:r>
            <a:r>
              <a:rPr lang="pl-PL" sz="1500" dirty="0" err="1"/>
              <a:t>expert</a:t>
            </a:r>
            <a:r>
              <a:rPr lang="pl-PL" sz="1500" dirty="0"/>
              <a:t> </a:t>
            </a:r>
            <a:r>
              <a:rPr lang="pl-PL" sz="1500" dirty="0" err="1"/>
              <a:t>opinion</a:t>
            </a:r>
            <a:r>
              <a:rPr lang="pl-PL" sz="1500" dirty="0"/>
              <a:t>, </a:t>
            </a:r>
          </a:p>
          <a:p>
            <a:pPr marL="285750" indent="-285750" algn="just">
              <a:spcAft>
                <a:spcPts val="600"/>
              </a:spcAft>
              <a:buFont typeface="Arial" panose="020B0604020202020204" pitchFamily="34" charset="0"/>
              <a:buChar char="•"/>
            </a:pPr>
            <a:r>
              <a:rPr lang="pl-PL" sz="1500" dirty="0"/>
              <a:t>in </a:t>
            </a:r>
            <a:r>
              <a:rPr lang="en-US" sz="1500" dirty="0"/>
              <a:t>the public dissemination of science.</a:t>
            </a:r>
            <a:endParaRPr lang="pl-PL" sz="1500" dirty="0"/>
          </a:p>
          <a:p>
            <a:pPr marL="285750" indent="-285750" algn="just">
              <a:spcAft>
                <a:spcPts val="600"/>
              </a:spcAft>
              <a:buFont typeface="Arial" panose="020B0604020202020204" pitchFamily="34" charset="0"/>
              <a:buChar char="•"/>
            </a:pPr>
            <a:endParaRPr lang="pl-PL" sz="800" dirty="0"/>
          </a:p>
          <a:p>
            <a:pPr algn="ctr">
              <a:spcAft>
                <a:spcPts val="600"/>
              </a:spcAft>
            </a:pPr>
            <a:r>
              <a:rPr lang="en-US" b="1" dirty="0"/>
              <a:t>Persons found to have committed these</a:t>
            </a:r>
            <a:r>
              <a:rPr lang="pl-PL" b="1" dirty="0"/>
              <a:t> </a:t>
            </a:r>
            <a:r>
              <a:rPr lang="en-US" b="1" dirty="0"/>
              <a:t>violations</a:t>
            </a:r>
            <a:endParaRPr lang="pl-PL" b="1" dirty="0"/>
          </a:p>
          <a:p>
            <a:pPr algn="ctr">
              <a:spcAft>
                <a:spcPts val="600"/>
              </a:spcAft>
            </a:pPr>
            <a:r>
              <a:rPr lang="en-US" b="1" dirty="0"/>
              <a:t>may be disqualified from research community</a:t>
            </a:r>
            <a:r>
              <a:rPr lang="pl-PL" b="1" dirty="0"/>
              <a:t>.</a:t>
            </a:r>
          </a:p>
        </p:txBody>
      </p:sp>
      <p:sp>
        <p:nvSpPr>
          <p:cNvPr id="3" name="pole tekstowe 2"/>
          <p:cNvSpPr txBox="1"/>
          <p:nvPr/>
        </p:nvSpPr>
        <p:spPr>
          <a:xfrm>
            <a:off x="3425864" y="6561936"/>
            <a:ext cx="4968552" cy="430887"/>
          </a:xfrm>
          <a:prstGeom prst="rect">
            <a:avLst/>
          </a:prstGeom>
          <a:noFill/>
        </p:spPr>
        <p:txBody>
          <a:bodyPr wrap="square" rtlCol="0">
            <a:spAutoFit/>
          </a:bodyPr>
          <a:lstStyle/>
          <a:p>
            <a:r>
              <a:rPr lang="pl-PL" sz="1100" i="1" dirty="0"/>
              <a:t>"</a:t>
            </a:r>
            <a:r>
              <a:rPr lang="en-US" sz="1100" i="1" dirty="0"/>
              <a:t>C</a:t>
            </a:r>
            <a:r>
              <a:rPr lang="pl-PL" sz="1100" i="1" dirty="0"/>
              <a:t>ode of </a:t>
            </a:r>
            <a:r>
              <a:rPr lang="pl-PL" sz="1100" i="1" dirty="0" err="1"/>
              <a:t>Ethics</a:t>
            </a:r>
            <a:r>
              <a:rPr lang="pl-PL" sz="1100" i="1" dirty="0"/>
              <a:t> for </a:t>
            </a:r>
            <a:r>
              <a:rPr lang="pl-PL" sz="1100" i="1" dirty="0" err="1"/>
              <a:t>Research</a:t>
            </a:r>
            <a:r>
              <a:rPr lang="pl-PL" sz="1100" i="1" dirty="0"/>
              <a:t> </a:t>
            </a:r>
            <a:r>
              <a:rPr lang="pl-PL" sz="1100" i="1" dirty="0" err="1"/>
              <a:t>Workers</a:t>
            </a:r>
            <a:r>
              <a:rPr lang="pl-PL" sz="1100" i="1" dirty="0"/>
              <a:t>", Science </a:t>
            </a:r>
            <a:r>
              <a:rPr lang="pl-PL" sz="1100" i="1" dirty="0" err="1"/>
              <a:t>Ethics</a:t>
            </a:r>
            <a:r>
              <a:rPr lang="pl-PL" sz="1100" i="1" dirty="0"/>
              <a:t> </a:t>
            </a:r>
            <a:r>
              <a:rPr lang="pl-PL" sz="1100" i="1" dirty="0" err="1"/>
              <a:t>Committee</a:t>
            </a:r>
            <a:r>
              <a:rPr lang="pl-PL" sz="1100" i="1" dirty="0"/>
              <a:t>, PAS, 2017</a:t>
            </a:r>
          </a:p>
          <a:p>
            <a:endParaRPr lang="pl-PL" sz="1100" i="1"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
        <p:nvSpPr>
          <p:cNvPr id="5" name="pole tekstowe 4"/>
          <p:cNvSpPr txBox="1"/>
          <p:nvPr/>
        </p:nvSpPr>
        <p:spPr>
          <a:xfrm>
            <a:off x="755576" y="4532927"/>
            <a:ext cx="7669360" cy="1200329"/>
          </a:xfrm>
          <a:prstGeom prst="rect">
            <a:avLst/>
          </a:prstGeom>
          <a:noFill/>
        </p:spPr>
        <p:txBody>
          <a:bodyPr wrap="square" rtlCol="0">
            <a:spAutoFit/>
          </a:bodyPr>
          <a:lstStyle/>
          <a:p>
            <a:pPr algn="just"/>
            <a:r>
              <a:rPr lang="en-US" dirty="0"/>
              <a:t>The responsibility for promoting and adhering to good research practice is shared by the</a:t>
            </a:r>
            <a:r>
              <a:rPr lang="pl-PL" dirty="0"/>
              <a:t> </a:t>
            </a:r>
            <a:r>
              <a:rPr lang="en-US" dirty="0"/>
              <a:t>whole </a:t>
            </a:r>
            <a:r>
              <a:rPr lang="en-US" b="1" dirty="0"/>
              <a:t>research community</a:t>
            </a:r>
            <a:r>
              <a:rPr lang="en-US" dirty="0"/>
              <a:t>, including participants of the research process, scientific</a:t>
            </a:r>
            <a:r>
              <a:rPr lang="pl-PL" dirty="0"/>
              <a:t> </a:t>
            </a:r>
            <a:r>
              <a:rPr lang="en-US" dirty="0"/>
              <a:t>institutions, and governmental and non-governmental </a:t>
            </a:r>
            <a:r>
              <a:rPr lang="en-US" dirty="0" err="1"/>
              <a:t>organisations</a:t>
            </a:r>
            <a:r>
              <a:rPr lang="en-US" dirty="0"/>
              <a:t> operating within the</a:t>
            </a:r>
            <a:r>
              <a:rPr lang="pl-PL" dirty="0"/>
              <a:t> </a:t>
            </a:r>
            <a:r>
              <a:rPr lang="en-US" dirty="0"/>
              <a:t>field of science. </a:t>
            </a:r>
            <a:endParaRPr lang="pl-PL" dirty="0"/>
          </a:p>
        </p:txBody>
      </p:sp>
    </p:spTree>
    <p:extLst>
      <p:ext uri="{BB962C8B-B14F-4D97-AF65-F5344CB8AC3E}">
        <p14:creationId xmlns:p14="http://schemas.microsoft.com/office/powerpoint/2010/main" val="1241592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827420"/>
            <a:ext cx="8280920" cy="369332"/>
          </a:xfrm>
          <a:prstGeom prst="rect">
            <a:avLst/>
          </a:prstGeom>
        </p:spPr>
        <p:txBody>
          <a:bodyPr wrap="square">
            <a:spAutoFit/>
          </a:bodyPr>
          <a:lstStyle/>
          <a:p>
            <a:r>
              <a:rPr lang="en-US" b="1" i="1" dirty="0"/>
              <a:t>Authors have papers in Nature and Science retracted on the same day</a:t>
            </a:r>
          </a:p>
        </p:txBody>
      </p:sp>
      <p:sp>
        <p:nvSpPr>
          <p:cNvPr id="3" name="Prostokąt 2"/>
          <p:cNvSpPr/>
          <p:nvPr/>
        </p:nvSpPr>
        <p:spPr>
          <a:xfrm>
            <a:off x="567017" y="3304143"/>
            <a:ext cx="3716951" cy="3293209"/>
          </a:xfrm>
          <a:prstGeom prst="rect">
            <a:avLst/>
          </a:prstGeom>
        </p:spPr>
        <p:txBody>
          <a:bodyPr wrap="square">
            <a:spAutoFit/>
          </a:bodyPr>
          <a:lstStyle/>
          <a:p>
            <a:pPr algn="just"/>
            <a:r>
              <a:rPr lang="en-US" sz="1200" dirty="0"/>
              <a:t>The </a:t>
            </a:r>
            <a:r>
              <a:rPr lang="en-US" sz="1600" i="1" dirty="0"/>
              <a:t>Science</a:t>
            </a:r>
            <a:r>
              <a:rPr lang="en-US" sz="1200" dirty="0"/>
              <a:t> paper</a:t>
            </a:r>
            <a:r>
              <a:rPr lang="pl-PL" sz="1200" dirty="0"/>
              <a:t> </a:t>
            </a:r>
            <a:r>
              <a:rPr lang="en-US" sz="1200" dirty="0"/>
              <a:t>has been cited 240 times, according to </a:t>
            </a:r>
            <a:r>
              <a:rPr lang="en-US" sz="1200" dirty="0" err="1"/>
              <a:t>Clarivate</a:t>
            </a:r>
            <a:r>
              <a:rPr lang="en-US" sz="1200" dirty="0"/>
              <a:t> Analytics’ Web of Science. </a:t>
            </a:r>
            <a:endParaRPr lang="pl-PL" sz="1200" dirty="0"/>
          </a:p>
          <a:p>
            <a:pPr algn="just"/>
            <a:endParaRPr lang="pl-PL" sz="1200" dirty="0"/>
          </a:p>
          <a:p>
            <a:pPr algn="just"/>
            <a:r>
              <a:rPr lang="en-US" sz="1200" dirty="0"/>
              <a:t>Its retraction notice reads:</a:t>
            </a:r>
            <a:r>
              <a:rPr lang="pl-PL" sz="1200" dirty="0"/>
              <a:t> </a:t>
            </a:r>
            <a:r>
              <a:rPr lang="en-US" sz="1400" i="1" dirty="0">
                <a:solidFill>
                  <a:schemeClr val="tx1">
                    <a:lumMod val="50000"/>
                    <a:lumOff val="50000"/>
                  </a:schemeClr>
                </a:solidFill>
              </a:rPr>
              <a:t>After an investigation, the University of Cambridge has concluded that there was falsification of research data used in the Report “Human SIRT6 promotes DNA end resection through </a:t>
            </a:r>
            <a:r>
              <a:rPr lang="en-US" sz="1400" i="1" dirty="0" err="1">
                <a:solidFill>
                  <a:schemeClr val="tx1">
                    <a:lumMod val="50000"/>
                    <a:lumOff val="50000"/>
                  </a:schemeClr>
                </a:solidFill>
              </a:rPr>
              <a:t>CtIP</a:t>
            </a:r>
            <a:r>
              <a:rPr lang="en-US" sz="1400" i="1" dirty="0">
                <a:solidFill>
                  <a:schemeClr val="tx1">
                    <a:lumMod val="50000"/>
                    <a:lumOff val="50000"/>
                  </a:schemeClr>
                </a:solidFill>
              </a:rPr>
              <a:t> deacetylation” (</a:t>
            </a:r>
            <a:r>
              <a:rPr lang="en-US" sz="1400" i="1" dirty="0">
                <a:solidFill>
                  <a:schemeClr val="tx1">
                    <a:lumMod val="50000"/>
                    <a:lumOff val="50000"/>
                  </a:schemeClr>
                </a:solidFill>
                <a:hlinkClick r:id="rId2"/>
              </a:rPr>
              <a:t>1</a:t>
            </a:r>
            <a:r>
              <a:rPr lang="en-US" sz="1400" i="1" dirty="0">
                <a:solidFill>
                  <a:schemeClr val="tx1">
                    <a:lumMod val="50000"/>
                    <a:lumOff val="50000"/>
                  </a:schemeClr>
                </a:solidFill>
              </a:rPr>
              <a:t>), which was the subject of an Editorial Expression of Concern in September 2018 (</a:t>
            </a:r>
            <a:r>
              <a:rPr lang="en-US" sz="1400" i="1" dirty="0">
                <a:solidFill>
                  <a:schemeClr val="tx1">
                    <a:lumMod val="50000"/>
                    <a:lumOff val="50000"/>
                  </a:schemeClr>
                </a:solidFill>
                <a:hlinkClick r:id="rId3"/>
              </a:rPr>
              <a:t>2</a:t>
            </a:r>
            <a:r>
              <a:rPr lang="en-US" sz="1400" i="1" dirty="0">
                <a:solidFill>
                  <a:schemeClr val="tx1">
                    <a:lumMod val="50000"/>
                    <a:lumOff val="50000"/>
                  </a:schemeClr>
                </a:solidFill>
              </a:rPr>
              <a:t>). The investigation concluded that the first author, </a:t>
            </a:r>
            <a:r>
              <a:rPr lang="en-US" sz="1400" i="1" dirty="0" err="1">
                <a:solidFill>
                  <a:schemeClr val="tx1">
                    <a:lumMod val="50000"/>
                    <a:lumOff val="50000"/>
                  </a:schemeClr>
                </a:solidFill>
              </a:rPr>
              <a:t>Abderrahmane</a:t>
            </a:r>
            <a:r>
              <a:rPr lang="en-US" sz="1400" i="1" dirty="0">
                <a:solidFill>
                  <a:schemeClr val="tx1">
                    <a:lumMod val="50000"/>
                    <a:lumOff val="50000"/>
                  </a:schemeClr>
                </a:solidFill>
              </a:rPr>
              <a:t> </a:t>
            </a:r>
            <a:r>
              <a:rPr lang="en-US" sz="1400" i="1" dirty="0" err="1">
                <a:solidFill>
                  <a:schemeClr val="tx1">
                    <a:lumMod val="50000"/>
                    <a:lumOff val="50000"/>
                  </a:schemeClr>
                </a:solidFill>
              </a:rPr>
              <a:t>Kaidi</a:t>
            </a:r>
            <a:r>
              <a:rPr lang="en-US" sz="1400" i="1" dirty="0">
                <a:solidFill>
                  <a:schemeClr val="tx1">
                    <a:lumMod val="50000"/>
                    <a:lumOff val="50000"/>
                  </a:schemeClr>
                </a:solidFill>
              </a:rPr>
              <a:t>, was responsible for the falsification of the data. In agreement with the recommendation of the investigation, the authors are retracting the Report.</a:t>
            </a:r>
            <a:endParaRPr lang="pl-PL" sz="1400" i="1" dirty="0">
              <a:solidFill>
                <a:schemeClr val="tx1">
                  <a:lumMod val="50000"/>
                  <a:lumOff val="50000"/>
                </a:schemeClr>
              </a:solidFill>
            </a:endParaRPr>
          </a:p>
        </p:txBody>
      </p:sp>
      <p:sp>
        <p:nvSpPr>
          <p:cNvPr id="7" name="Rectangle 5"/>
          <p:cNvSpPr>
            <a:spLocks noChangeArrowheads="1"/>
          </p:cNvSpPr>
          <p:nvPr/>
        </p:nvSpPr>
        <p:spPr bwMode="auto">
          <a:xfrm>
            <a:off x="4644008" y="3302982"/>
            <a:ext cx="38164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altLang="pl-PL" sz="1200" b="0" i="0" u="none" strike="noStrike" cap="none" normalizeH="0" baseline="0" dirty="0">
                <a:ln>
                  <a:noFill/>
                </a:ln>
                <a:solidFill>
                  <a:schemeClr val="tx1"/>
                </a:solidFill>
                <a:effectLst/>
                <a:cs typeface="Arial" charset="0"/>
              </a:rPr>
              <a:t>The </a:t>
            </a:r>
            <a:r>
              <a:rPr kumimoji="0" lang="pl-PL" altLang="pl-PL" sz="1600" b="0" i="1" u="none" strike="noStrike" cap="none" normalizeH="0" baseline="0" dirty="0">
                <a:ln>
                  <a:noFill/>
                </a:ln>
                <a:solidFill>
                  <a:schemeClr val="tx1"/>
                </a:solidFill>
                <a:effectLst/>
                <a:cs typeface="Arial" charset="0"/>
              </a:rPr>
              <a:t>Nature</a:t>
            </a:r>
            <a:r>
              <a:rPr kumimoji="0" lang="pl-PL" altLang="pl-PL" sz="16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paper</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has</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been</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cited</a:t>
            </a:r>
            <a:r>
              <a:rPr kumimoji="0" lang="pl-PL" altLang="pl-PL" sz="1200" b="0" i="0" u="none" strike="noStrike" cap="none" normalizeH="0" baseline="0" dirty="0">
                <a:ln>
                  <a:noFill/>
                </a:ln>
                <a:solidFill>
                  <a:schemeClr val="tx1"/>
                </a:solidFill>
                <a:effectLst/>
                <a:cs typeface="Arial" charset="0"/>
              </a:rPr>
              <a:t> 119 </a:t>
            </a:r>
            <a:r>
              <a:rPr kumimoji="0" lang="pl-PL" altLang="pl-PL" sz="1200" b="0" i="0" u="none" strike="noStrike" cap="none" normalizeH="0" baseline="0" dirty="0" err="1">
                <a:ln>
                  <a:noFill/>
                </a:ln>
                <a:solidFill>
                  <a:schemeClr val="tx1"/>
                </a:solidFill>
                <a:effectLst/>
                <a:cs typeface="Arial" charset="0"/>
              </a:rPr>
              <a:t>times</a:t>
            </a:r>
            <a:r>
              <a:rPr kumimoji="0" lang="pl-PL" altLang="pl-PL" sz="1200" b="0" i="0" u="none" strike="noStrike" cap="none" normalizeH="0" baseline="0" dirty="0">
                <a:ln>
                  <a:noFill/>
                </a:ln>
                <a:solidFill>
                  <a:schemeClr val="tx1"/>
                </a:solidFill>
                <a:effectLst/>
                <a:cs typeface="Arial"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pl-PL" altLang="pl-PL" sz="1200" dirty="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l-PL" altLang="pl-PL" sz="1200" b="0" i="0" u="none" strike="noStrike" cap="none" normalizeH="0" baseline="0" dirty="0">
              <a:ln>
                <a:noFill/>
              </a:ln>
              <a:solidFill>
                <a:schemeClr val="tx1"/>
              </a:solidFill>
              <a:effectLst/>
              <a:cs typeface="Arial" charset="0"/>
            </a:endParaRPr>
          </a:p>
          <a:p>
            <a:pPr lvl="0" algn="just" fontAlgn="base">
              <a:spcBef>
                <a:spcPct val="0"/>
              </a:spcBef>
              <a:spcAft>
                <a:spcPct val="0"/>
              </a:spcAft>
            </a:pPr>
            <a:r>
              <a:rPr kumimoji="0" lang="pl-PL" altLang="pl-PL" sz="1200" b="0" i="0" u="none" strike="noStrike" cap="none" normalizeH="0" baseline="0" dirty="0" err="1">
                <a:ln>
                  <a:noFill/>
                </a:ln>
                <a:solidFill>
                  <a:schemeClr val="tx1"/>
                </a:solidFill>
                <a:effectLst/>
                <a:cs typeface="Arial" charset="0"/>
              </a:rPr>
              <a:t>Its</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hlinkClick r:id="rId4"/>
              </a:rPr>
              <a:t>retraction</a:t>
            </a:r>
            <a:r>
              <a:rPr kumimoji="0" lang="pl-PL" altLang="pl-PL" sz="1200" b="0" i="0" u="none" strike="noStrike" cap="none" normalizeH="0" baseline="0" dirty="0">
                <a:ln>
                  <a:noFill/>
                </a:ln>
                <a:solidFill>
                  <a:schemeClr val="tx1"/>
                </a:solidFill>
                <a:effectLst/>
                <a:cs typeface="Arial" charset="0"/>
                <a:hlinkClick r:id="rId4"/>
              </a:rPr>
              <a:t> </a:t>
            </a:r>
            <a:r>
              <a:rPr kumimoji="0" lang="pl-PL" altLang="pl-PL" sz="1200" b="0" i="0" u="none" strike="noStrike" cap="none" normalizeH="0" baseline="0" dirty="0" err="1">
                <a:ln>
                  <a:noFill/>
                </a:ln>
                <a:solidFill>
                  <a:schemeClr val="tx1"/>
                </a:solidFill>
                <a:effectLst/>
                <a:cs typeface="Arial" charset="0"/>
                <a:hlinkClick r:id="rId4"/>
              </a:rPr>
              <a:t>notice</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reads</a:t>
            </a:r>
            <a:r>
              <a:rPr kumimoji="0" lang="pl-PL" altLang="pl-PL" sz="1200" b="0" i="0" u="none" strike="noStrike" cap="none" normalizeH="0" baseline="0" dirty="0">
                <a:ln>
                  <a:noFill/>
                </a:ln>
                <a:solidFill>
                  <a:schemeClr val="tx1"/>
                </a:solidFill>
                <a:effectLst/>
                <a:cs typeface="Arial" charset="0"/>
              </a:rPr>
              <a:t>:</a:t>
            </a:r>
            <a:r>
              <a:rPr kumimoji="0" lang="pl-PL" altLang="pl-PL" sz="1200" b="0" i="0" u="none" strike="noStrike" cap="none" normalizeH="0" dirty="0">
                <a:ln>
                  <a:noFill/>
                </a:ln>
                <a:solidFill>
                  <a:schemeClr val="tx1"/>
                </a:solidFill>
                <a:effectLst/>
                <a:cs typeface="Arial" charset="0"/>
              </a:rPr>
              <a:t> </a:t>
            </a:r>
            <a:r>
              <a:rPr kumimoji="0" lang="pl-PL" altLang="pl-PL" sz="1400" b="0" i="1" u="none" strike="noStrike" cap="none" normalizeH="0" baseline="0" dirty="0">
                <a:ln>
                  <a:noFill/>
                </a:ln>
                <a:solidFill>
                  <a:schemeClr val="tx1">
                    <a:lumMod val="50000"/>
                    <a:lumOff val="50000"/>
                  </a:schemeClr>
                </a:solidFill>
                <a:effectLst/>
                <a:cs typeface="Arial" charset="0"/>
              </a:rPr>
              <a:t>The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retracting</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this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Article</a:t>
            </a:r>
            <a:r>
              <a:rPr kumimoji="0" lang="pl-PL" altLang="pl-PL" sz="1400" b="0" i="1" u="none" strike="noStrike" cap="none" normalizeH="0" baseline="0" dirty="0">
                <a:ln>
                  <a:noFill/>
                </a:ln>
                <a:solidFill>
                  <a:schemeClr val="tx1">
                    <a:lumMod val="50000"/>
                    <a:lumOff val="50000"/>
                  </a:schemeClr>
                </a:solidFill>
                <a:effectLst/>
                <a:cs typeface="Arial" charset="0"/>
              </a:rPr>
              <a:t> </a:t>
            </a:r>
            <a:r>
              <a:rPr lang="pl-PL" altLang="pl-PL" sz="1400" i="1" dirty="0">
                <a:solidFill>
                  <a:schemeClr val="tx1">
                    <a:lumMod val="50000"/>
                    <a:lumOff val="50000"/>
                  </a:schemeClr>
                </a:solidFill>
                <a:cs typeface="Arial" charset="0"/>
              </a:rPr>
              <a:t>“KAT5 </a:t>
            </a:r>
            <a:r>
              <a:rPr lang="pl-PL" altLang="pl-PL" sz="1400" i="1" dirty="0" err="1">
                <a:solidFill>
                  <a:schemeClr val="tx1">
                    <a:lumMod val="50000"/>
                    <a:lumOff val="50000"/>
                  </a:schemeClr>
                </a:solidFill>
                <a:cs typeface="Arial" charset="0"/>
              </a:rPr>
              <a:t>tyrosine</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phosphorylation</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couples</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chromatin</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sensing</a:t>
            </a:r>
            <a:r>
              <a:rPr lang="pl-PL" altLang="pl-PL" sz="1400" i="1" dirty="0">
                <a:solidFill>
                  <a:schemeClr val="tx1">
                    <a:lumMod val="50000"/>
                    <a:lumOff val="50000"/>
                  </a:schemeClr>
                </a:solidFill>
                <a:cs typeface="Arial" charset="0"/>
              </a:rPr>
              <a:t> to ATM </a:t>
            </a:r>
            <a:r>
              <a:rPr lang="pl-PL" altLang="pl-PL" sz="1400" i="1" dirty="0" err="1">
                <a:solidFill>
                  <a:schemeClr val="tx1">
                    <a:lumMod val="50000"/>
                    <a:lumOff val="50000"/>
                  </a:schemeClr>
                </a:solidFill>
                <a:cs typeface="Arial" charset="0"/>
              </a:rPr>
              <a:t>signalling</a:t>
            </a:r>
            <a:r>
              <a:rPr lang="pl-PL" altLang="pl-PL" sz="1400" i="1" dirty="0">
                <a:solidFill>
                  <a:schemeClr val="tx1">
                    <a:lumMod val="50000"/>
                    <a:lumOff val="50000"/>
                  </a:schemeClr>
                </a:solidFill>
                <a:cs typeface="Arial" charset="0"/>
              </a:rPr>
              <a:t>,”</a:t>
            </a:r>
            <a:r>
              <a:rPr kumimoji="0" lang="pl-PL" altLang="pl-PL" sz="1400" b="0" i="1" u="none" strike="noStrike" cap="none" normalizeH="0" baseline="0" dirty="0">
                <a:ln>
                  <a:noFill/>
                </a:ln>
                <a:solidFill>
                  <a:schemeClr val="tx1">
                    <a:lumMod val="50000"/>
                    <a:lumOff val="50000"/>
                  </a:schemeClr>
                </a:solidFill>
                <a:effectLst/>
                <a:cs typeface="Arial" charset="0"/>
              </a:rPr>
              <a:t>to </a:t>
            </a:r>
            <a:r>
              <a:rPr kumimoji="0" lang="pl-PL" altLang="pl-PL" sz="1400" b="0" i="1" u="none" strike="noStrike" cap="none" normalizeH="0" baseline="0" dirty="0" err="1">
                <a:ln>
                  <a:noFill/>
                </a:ln>
                <a:solidFill>
                  <a:schemeClr val="tx1">
                    <a:lumMod val="50000"/>
                    <a:lumOff val="50000"/>
                  </a:schemeClr>
                </a:solidFill>
                <a:effectLst/>
                <a:cs typeface="Arial" charset="0"/>
              </a:rPr>
              <a:t>correct</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scientific</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literature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owing</a:t>
            </a:r>
            <a:r>
              <a:rPr kumimoji="0" lang="pl-PL" altLang="pl-PL" sz="1400" b="0" i="1" u="none" strike="noStrike" cap="none" normalizeH="0" baseline="0" dirty="0">
                <a:ln>
                  <a:noFill/>
                </a:ln>
                <a:solidFill>
                  <a:schemeClr val="tx1">
                    <a:lumMod val="50000"/>
                    <a:lumOff val="50000"/>
                  </a:schemeClr>
                </a:solidFill>
                <a:effectLst/>
                <a:cs typeface="Arial" charset="0"/>
              </a:rPr>
              <a:t> to </a:t>
            </a:r>
            <a:r>
              <a:rPr kumimoji="0" lang="pl-PL" altLang="pl-PL" sz="1400" b="0" i="1" u="none" strike="noStrike" cap="none" normalizeH="0" baseline="0" dirty="0" err="1">
                <a:ln>
                  <a:noFill/>
                </a:ln>
                <a:solidFill>
                  <a:schemeClr val="tx1">
                    <a:lumMod val="50000"/>
                    <a:lumOff val="50000"/>
                  </a:schemeClr>
                </a:solidFill>
                <a:effectLst/>
                <a:cs typeface="Arial" charset="0"/>
              </a:rPr>
              <a:t>issues</a:t>
            </a:r>
            <a:r>
              <a:rPr kumimoji="0" lang="pl-PL" altLang="pl-PL" sz="1400" b="0" i="1" u="none" strike="noStrike" cap="none" normalizeH="0" baseline="0" dirty="0">
                <a:ln>
                  <a:noFill/>
                </a:ln>
                <a:solidFill>
                  <a:schemeClr val="tx1">
                    <a:lumMod val="50000"/>
                    <a:lumOff val="50000"/>
                  </a:schemeClr>
                </a:solidFill>
                <a:effectLst/>
                <a:cs typeface="Arial" charset="0"/>
              </a:rPr>
              <a:t> with </a:t>
            </a:r>
            <a:r>
              <a:rPr kumimoji="0" lang="pl-PL" altLang="pl-PL" sz="1400" b="0" i="1" u="none" strike="noStrike" cap="none" normalizeH="0" baseline="0" dirty="0" err="1">
                <a:ln>
                  <a:noFill/>
                </a:ln>
                <a:solidFill>
                  <a:schemeClr val="tx1">
                    <a:lumMod val="50000"/>
                    <a:lumOff val="50000"/>
                  </a:schemeClr>
                </a:solidFill>
                <a:effectLst/>
                <a:cs typeface="Arial" charset="0"/>
              </a:rPr>
              <a:t>figure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presentation</a:t>
            </a:r>
            <a:r>
              <a:rPr kumimoji="0" lang="pl-PL" altLang="pl-PL" sz="1400" b="0" i="1" u="none" strike="noStrike" cap="none" normalizeH="0" baseline="0" dirty="0">
                <a:ln>
                  <a:noFill/>
                </a:ln>
                <a:solidFill>
                  <a:schemeClr val="tx1">
                    <a:lumMod val="50000"/>
                    <a:lumOff val="50000"/>
                  </a:schemeClr>
                </a:solidFill>
                <a:effectLst/>
                <a:cs typeface="Arial" charset="0"/>
              </a:rPr>
              <a:t> and </a:t>
            </a:r>
            <a:r>
              <a:rPr kumimoji="0" lang="pl-PL" altLang="pl-PL" sz="1400" b="0" i="1" u="none" strike="noStrike" cap="none" normalizeH="0" baseline="0" dirty="0" err="1">
                <a:ln>
                  <a:noFill/>
                </a:ln>
                <a:solidFill>
                  <a:schemeClr val="tx1">
                    <a:lumMod val="50000"/>
                    <a:lumOff val="50000"/>
                  </a:schemeClr>
                </a:solidFill>
                <a:effectLst/>
                <a:cs typeface="Arial" charset="0"/>
              </a:rPr>
              <a:t>underlying</a:t>
            </a:r>
            <a:r>
              <a:rPr kumimoji="0" lang="pl-PL" altLang="pl-PL" sz="1400" b="0" i="1" u="none" strike="noStrike" cap="none" normalizeH="0" baseline="0" dirty="0">
                <a:ln>
                  <a:noFill/>
                </a:ln>
                <a:solidFill>
                  <a:schemeClr val="tx1">
                    <a:lumMod val="50000"/>
                    <a:lumOff val="50000"/>
                  </a:schemeClr>
                </a:solidFill>
                <a:effectLst/>
                <a:cs typeface="Arial" charset="0"/>
              </a:rPr>
              <a:t> data. The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cannot</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confirm</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results</a:t>
            </a:r>
            <a:r>
              <a:rPr kumimoji="0" lang="pl-PL" altLang="pl-PL" sz="1400" b="0" i="1" u="none" strike="noStrike" cap="none" normalizeH="0" baseline="0" dirty="0">
                <a:ln>
                  <a:noFill/>
                </a:ln>
                <a:solidFill>
                  <a:schemeClr val="tx1">
                    <a:lumMod val="50000"/>
                    <a:lumOff val="50000"/>
                  </a:schemeClr>
                </a:solidFill>
                <a:effectLst/>
                <a:cs typeface="Arial" charset="0"/>
              </a:rPr>
              <a:t> in the </a:t>
            </a:r>
            <a:r>
              <a:rPr kumimoji="0" lang="pl-PL" altLang="pl-PL" sz="1400" b="0" i="1" u="none" strike="noStrike" cap="none" normalizeH="0" baseline="0" dirty="0" err="1">
                <a:ln>
                  <a:noFill/>
                </a:ln>
                <a:solidFill>
                  <a:schemeClr val="tx1">
                    <a:lumMod val="50000"/>
                    <a:lumOff val="50000"/>
                  </a:schemeClr>
                </a:solidFill>
                <a:effectLst/>
                <a:cs typeface="Arial" charset="0"/>
              </a:rPr>
              <a:t>affected</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figures</a:t>
            </a:r>
            <a:r>
              <a:rPr kumimoji="0" lang="pl-PL" altLang="pl-PL" sz="1400" b="0" i="1" u="none" strike="noStrike" cap="none" normalizeH="0" baseline="0" dirty="0">
                <a:ln>
                  <a:noFill/>
                </a:ln>
                <a:solidFill>
                  <a:schemeClr val="tx1">
                    <a:lumMod val="50000"/>
                    <a:lumOff val="50000"/>
                  </a:schemeClr>
                </a:solidFill>
                <a:effectLst/>
                <a:cs typeface="Arial" charset="0"/>
              </a:rPr>
              <a:t> and </a:t>
            </a:r>
            <a:r>
              <a:rPr kumimoji="0" lang="pl-PL" altLang="pl-PL" sz="1400" b="0" i="1" u="none" strike="noStrike" cap="none" normalizeH="0" baseline="0" dirty="0" err="1">
                <a:ln>
                  <a:noFill/>
                </a:ln>
                <a:solidFill>
                  <a:schemeClr val="tx1">
                    <a:lumMod val="50000"/>
                    <a:lumOff val="50000"/>
                  </a:schemeClr>
                </a:solidFill>
                <a:effectLst/>
                <a:cs typeface="Arial" charset="0"/>
              </a:rPr>
              <a:t>thus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wish</a:t>
            </a:r>
            <a:r>
              <a:rPr kumimoji="0" lang="pl-PL" altLang="pl-PL" sz="1400" b="0" i="1" u="none" strike="noStrike" cap="none" normalizeH="0" baseline="0" dirty="0">
                <a:ln>
                  <a:noFill/>
                </a:ln>
                <a:solidFill>
                  <a:schemeClr val="tx1">
                    <a:lumMod val="50000"/>
                    <a:lumOff val="50000"/>
                  </a:schemeClr>
                </a:solidFill>
                <a:effectLst/>
                <a:cs typeface="Arial" charset="0"/>
              </a:rPr>
              <a:t> to </a:t>
            </a:r>
            <a:r>
              <a:rPr kumimoji="0" lang="pl-PL" altLang="pl-PL" sz="1400" b="0" i="1" u="none" strike="noStrike" cap="none" normalizeH="0" baseline="0" dirty="0" err="1">
                <a:ln>
                  <a:noFill/>
                </a:ln>
                <a:solidFill>
                  <a:schemeClr val="tx1">
                    <a:lumMod val="50000"/>
                    <a:lumOff val="50000"/>
                  </a:schemeClr>
                </a:solidFill>
                <a:effectLst/>
                <a:cs typeface="Arial" charset="0"/>
              </a:rPr>
              <a:t>retract</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Article</a:t>
            </a:r>
            <a:r>
              <a:rPr kumimoji="0" lang="pl-PL" altLang="pl-PL" sz="1400" b="0" i="1" u="none" strike="noStrike" cap="none" normalizeH="0" baseline="0" dirty="0">
                <a:ln>
                  <a:noFill/>
                </a:ln>
                <a:solidFill>
                  <a:schemeClr val="tx1">
                    <a:lumMod val="50000"/>
                    <a:lumOff val="50000"/>
                  </a:schemeClr>
                </a:solidFill>
                <a:effectLst/>
                <a:cs typeface="Arial" charset="0"/>
              </a:rPr>
              <a:t> in </a:t>
            </a:r>
            <a:r>
              <a:rPr kumimoji="0" lang="pl-PL" altLang="pl-PL" sz="1400" b="0" i="1" u="none" strike="noStrike" cap="none" normalizeH="0" baseline="0" dirty="0" err="1">
                <a:ln>
                  <a:noFill/>
                </a:ln>
                <a:solidFill>
                  <a:schemeClr val="tx1">
                    <a:lumMod val="50000"/>
                    <a:lumOff val="50000"/>
                  </a:schemeClr>
                </a:solidFill>
                <a:effectLst/>
                <a:cs typeface="Arial" charset="0"/>
              </a:rPr>
              <a:t>its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entirety</a:t>
            </a:r>
            <a:r>
              <a:rPr kumimoji="0" lang="pl-PL" altLang="pl-PL" sz="1400" b="0" i="1" u="none" strike="noStrike" cap="none" normalizeH="0" baseline="0" dirty="0">
                <a:ln>
                  <a:noFill/>
                </a:ln>
                <a:solidFill>
                  <a:schemeClr val="tx1">
                    <a:lumMod val="50000"/>
                    <a:lumOff val="50000"/>
                  </a:schemeClr>
                </a:solidFill>
                <a:effectLst/>
                <a:cs typeface="Arial" charset="0"/>
              </a:rPr>
              <a:t>. Both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Abderrahmane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Kaidi</a:t>
            </a:r>
            <a:r>
              <a:rPr kumimoji="0" lang="pl-PL" altLang="pl-PL" sz="1400" b="0" i="1" u="none" strike="noStrike" cap="none" normalizeH="0" baseline="0" dirty="0">
                <a:ln>
                  <a:noFill/>
                </a:ln>
                <a:solidFill>
                  <a:schemeClr val="tx1">
                    <a:lumMod val="50000"/>
                    <a:lumOff val="50000"/>
                  </a:schemeClr>
                </a:solidFill>
                <a:effectLst/>
                <a:cs typeface="Arial" charset="0"/>
              </a:rPr>
              <a:t> and Stephen P. Jackson, </a:t>
            </a:r>
            <a:r>
              <a:rPr kumimoji="0" lang="pl-PL" altLang="pl-PL" sz="1400" b="0" i="1" u="none" strike="noStrike" cap="none" normalizeH="0" baseline="0" dirty="0" err="1">
                <a:ln>
                  <a:noFill/>
                </a:ln>
                <a:solidFill>
                  <a:schemeClr val="tx1">
                    <a:lumMod val="50000"/>
                    <a:lumOff val="50000"/>
                  </a:schemeClr>
                </a:solidFill>
                <a:effectLst/>
                <a:cs typeface="Arial" charset="0"/>
              </a:rPr>
              <a:t>agree</a:t>
            </a:r>
            <a:r>
              <a:rPr kumimoji="0" lang="pl-PL" altLang="pl-PL" sz="1400" b="0" i="1" u="none" strike="noStrike" cap="none" normalizeH="0" baseline="0" dirty="0">
                <a:ln>
                  <a:noFill/>
                </a:ln>
                <a:solidFill>
                  <a:schemeClr val="tx1">
                    <a:lumMod val="50000"/>
                    <a:lumOff val="50000"/>
                  </a:schemeClr>
                </a:solidFill>
                <a:effectLst/>
                <a:cs typeface="Arial" charset="0"/>
              </a:rPr>
              <a:t> with the </a:t>
            </a:r>
            <a:r>
              <a:rPr kumimoji="0" lang="pl-PL" altLang="pl-PL" sz="1400" b="0" i="1" u="none" strike="noStrike" cap="none" normalizeH="0" baseline="0" dirty="0" err="1">
                <a:ln>
                  <a:noFill/>
                </a:ln>
                <a:solidFill>
                  <a:schemeClr val="tx1">
                    <a:lumMod val="50000"/>
                    <a:lumOff val="50000"/>
                  </a:schemeClr>
                </a:solidFill>
                <a:effectLst/>
                <a:cs typeface="Arial" charset="0"/>
              </a:rPr>
              <a:t>Retraction</a:t>
            </a:r>
            <a:r>
              <a:rPr kumimoji="0" lang="pl-PL" altLang="pl-PL" sz="1400" b="0" i="1" u="none" strike="noStrike" cap="none" normalizeH="0" baseline="0" dirty="0">
                <a:ln>
                  <a:noFill/>
                </a:ln>
                <a:solidFill>
                  <a:schemeClr val="tx1">
                    <a:lumMod val="50000"/>
                    <a:lumOff val="50000"/>
                  </a:schemeClr>
                </a:solidFill>
                <a:effectLst/>
                <a:cs typeface="Arial" charset="0"/>
              </a:rPr>
              <a:t>.</a:t>
            </a:r>
          </a:p>
        </p:txBody>
      </p:sp>
      <p:grpSp>
        <p:nvGrpSpPr>
          <p:cNvPr id="9" name="Grupa 8"/>
          <p:cNvGrpSpPr/>
          <p:nvPr/>
        </p:nvGrpSpPr>
        <p:grpSpPr>
          <a:xfrm>
            <a:off x="2838662" y="1428249"/>
            <a:ext cx="3312368" cy="1856735"/>
            <a:chOff x="2838662" y="1096228"/>
            <a:chExt cx="3312368" cy="1856735"/>
          </a:xfrm>
        </p:grpSpPr>
        <p:pic>
          <p:nvPicPr>
            <p:cNvPr id="2050" name="Picture 2" descr="https://retractionwatch.com/wp-content/uploads/2019/04/steve-jackson.jpg"/>
            <p:cNvPicPr>
              <a:picLocks noChangeAspect="1" noChangeArrowheads="1"/>
            </p:cNvPicPr>
            <p:nvPr/>
          </p:nvPicPr>
          <p:blipFill>
            <a:blip r:embed="rId5">
              <a:extLst>
                <a:ext uri="{BEBA8EAE-BF5A-486C-A8C5-ECC9F3942E4B}">
                  <a14:imgProps xmlns:a14="http://schemas.microsoft.com/office/drawing/2010/main">
                    <a14:imgLayer r:embed="rId6">
                      <a14:imgEffect>
                        <a14:artisticBlur/>
                      </a14:imgEffect>
                    </a14:imgLayer>
                  </a14:imgProps>
                </a:ext>
                <a:ext uri="{28A0092B-C50C-407E-A947-70E740481C1C}">
                  <a14:useLocalDpi xmlns:a14="http://schemas.microsoft.com/office/drawing/2010/main" val="0"/>
                </a:ext>
              </a:extLst>
            </a:blip>
            <a:srcRect/>
            <a:stretch>
              <a:fillRect/>
            </a:stretch>
          </p:blipFill>
          <p:spPr bwMode="auto">
            <a:xfrm>
              <a:off x="2987824" y="1096228"/>
              <a:ext cx="2808312" cy="1856735"/>
            </a:xfrm>
            <a:prstGeom prst="rect">
              <a:avLst/>
            </a:prstGeom>
            <a:noFill/>
            <a:effectLst>
              <a:glow rad="127000">
                <a:schemeClr val="accent1">
                  <a:alpha val="0"/>
                </a:schemeClr>
              </a:glow>
            </a:effectLst>
            <a:extLst>
              <a:ext uri="{909E8E84-426E-40DD-AFC4-6F175D3DCCD1}">
                <a14:hiddenFill xmlns:a14="http://schemas.microsoft.com/office/drawing/2010/main">
                  <a:solidFill>
                    <a:srgbClr val="FFFFFF"/>
                  </a:solidFill>
                </a14:hiddenFill>
              </a:ext>
            </a:extLst>
          </p:spPr>
        </p:pic>
        <p:sp>
          <p:nvSpPr>
            <p:cNvPr id="8" name="pole tekstowe 7"/>
            <p:cNvSpPr txBox="1"/>
            <p:nvPr/>
          </p:nvSpPr>
          <p:spPr>
            <a:xfrm rot="19759563">
              <a:off x="2838662" y="1610795"/>
              <a:ext cx="3312368" cy="646331"/>
            </a:xfrm>
            <a:prstGeom prst="rect">
              <a:avLst/>
            </a:prstGeom>
            <a:noFill/>
          </p:spPr>
          <p:txBody>
            <a:bodyPr wrap="square" rtlCol="0">
              <a:spAutoFit/>
            </a:bodyPr>
            <a:lstStyle/>
            <a:p>
              <a:r>
                <a:rPr lang="pl-PL" sz="3600" b="1" dirty="0">
                  <a:solidFill>
                    <a:srgbClr val="FF0000"/>
                  </a:solidFill>
                </a:rPr>
                <a:t>RETRACTED</a:t>
              </a:r>
            </a:p>
          </p:txBody>
        </p:sp>
      </p:grpSp>
      <p:sp>
        <p:nvSpPr>
          <p:cNvPr id="10" name="pole tekstowe 9"/>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
        <p:nvSpPr>
          <p:cNvPr id="11" name="pole tekstowe 10"/>
          <p:cNvSpPr txBox="1"/>
          <p:nvPr/>
        </p:nvSpPr>
        <p:spPr>
          <a:xfrm>
            <a:off x="4716016" y="6381328"/>
            <a:ext cx="3672408" cy="369332"/>
          </a:xfrm>
          <a:prstGeom prst="rect">
            <a:avLst/>
          </a:prstGeom>
          <a:noFill/>
        </p:spPr>
        <p:txBody>
          <a:bodyPr wrap="square" rtlCol="0">
            <a:spAutoFit/>
          </a:bodyPr>
          <a:lstStyle/>
          <a:p>
            <a:r>
              <a:rPr lang="pl-PL" dirty="0"/>
              <a:t>https://retractionwatch.com</a:t>
            </a:r>
          </a:p>
        </p:txBody>
      </p:sp>
    </p:spTree>
    <p:extLst>
      <p:ext uri="{BB962C8B-B14F-4D97-AF65-F5344CB8AC3E}">
        <p14:creationId xmlns:p14="http://schemas.microsoft.com/office/powerpoint/2010/main" val="3963977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5307200" cy="3984560"/>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spTree>
    <p:extLst>
      <p:ext uri="{BB962C8B-B14F-4D97-AF65-F5344CB8AC3E}">
        <p14:creationId xmlns:p14="http://schemas.microsoft.com/office/powerpoint/2010/main" val="1725793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7"/>
            <a:ext cx="6264696" cy="4703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657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556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326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https://www.nature.com/news/polopoly_fs/7.19945.1410952542!/image/Retractions.jpg_gen/derivatives/landscape_630/Retraction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5271" y="2033515"/>
            <a:ext cx="4747357" cy="417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32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https://www.nature.com/news/polopoly_fs/7.19945.1410952542!/image/Retractions.jpg_gen/derivatives/landscape_630/Retraction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5271" y="2033515"/>
            <a:ext cx="3771025" cy="3316108"/>
          </a:xfrm>
          <a:prstGeom prst="rect">
            <a:avLst/>
          </a:prstGeom>
          <a:noFill/>
          <a:extLst>
            <a:ext uri="{909E8E84-426E-40DD-AFC4-6F175D3DCCD1}">
              <a14:hiddenFill xmlns:a14="http://schemas.microsoft.com/office/drawing/2010/main">
                <a:solidFill>
                  <a:srgbClr val="FFFFFF"/>
                </a:solidFill>
              </a14:hiddenFill>
            </a:ext>
          </a:extLst>
        </p:spPr>
      </p:pic>
      <p:pic>
        <p:nvPicPr>
          <p:cNvPr id="21506" name="Picture 2" descr="Pictur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3537" y="2132856"/>
            <a:ext cx="6429375" cy="4314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8830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en-US" dirty="0"/>
              <a:t>FROM THE CODE OF ETHICS FOR RESEARCH WORKERS:</a:t>
            </a:r>
            <a:endParaRPr lang="pl-PL" dirty="0"/>
          </a:p>
          <a:p>
            <a:r>
              <a:rPr lang="pl-PL" b="1" dirty="0" err="1"/>
              <a:t>Research</a:t>
            </a:r>
            <a:r>
              <a:rPr lang="pl-PL" b="1" dirty="0"/>
              <a:t> </a:t>
            </a:r>
            <a:r>
              <a:rPr lang="pl-PL" b="1" dirty="0" err="1"/>
              <a:t>Integrity</a:t>
            </a:r>
            <a:endParaRPr lang="pl-PL" b="1"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2017&#10;Via Quartz/Retraction Watch&#10;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178129"/>
            <a:ext cx="6740311" cy="5060517"/>
          </a:xfrm>
          <a:prstGeom prst="rect">
            <a:avLst/>
          </a:prstGeom>
          <a:noFill/>
          <a:extLst>
            <a:ext uri="{909E8E84-426E-40DD-AFC4-6F175D3DCCD1}">
              <a14:hiddenFill xmlns:a14="http://schemas.microsoft.com/office/drawing/2010/main">
                <a:solidFill>
                  <a:srgbClr val="FFFFFF"/>
                </a:solidFill>
              </a14:hiddenFill>
            </a:ext>
          </a:extLst>
        </p:spPr>
      </p:pic>
      <p:sp>
        <p:nvSpPr>
          <p:cNvPr id="3" name="Elipsa 2"/>
          <p:cNvSpPr/>
          <p:nvPr/>
        </p:nvSpPr>
        <p:spPr>
          <a:xfrm>
            <a:off x="2987824" y="4999294"/>
            <a:ext cx="720080" cy="288032"/>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402675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80928"/>
            <a:ext cx="8229600" cy="1600200"/>
          </a:xfrm>
        </p:spPr>
        <p:txBody>
          <a:bodyPr/>
          <a:lstStyle/>
          <a:p>
            <a:r>
              <a:rPr lang="en-US" sz="3600" dirty="0">
                <a:solidFill>
                  <a:schemeClr val="tx1"/>
                </a:solidFill>
              </a:rPr>
              <a:t>Thank you for your attention</a:t>
            </a:r>
            <a:endParaRPr lang="pl-PL" sz="3600" dirty="0">
              <a:solidFill>
                <a:schemeClr val="tx1"/>
              </a:solidFill>
            </a:endParaRPr>
          </a:p>
        </p:txBody>
      </p:sp>
    </p:spTree>
    <p:extLst>
      <p:ext uri="{BB962C8B-B14F-4D97-AF65-F5344CB8AC3E}">
        <p14:creationId xmlns:p14="http://schemas.microsoft.com/office/powerpoint/2010/main" val="22059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48680" y="1412776"/>
            <a:ext cx="8543800" cy="3416320"/>
          </a:xfrm>
          <a:prstGeom prst="rect">
            <a:avLst/>
          </a:prstGeom>
          <a:noFill/>
        </p:spPr>
        <p:txBody>
          <a:bodyPr wrap="square" rtlCol="0">
            <a:spAutoFit/>
          </a:bodyPr>
          <a:lstStyle/>
          <a:p>
            <a:pPr algn="just"/>
            <a:r>
              <a:rPr lang="en-US" dirty="0"/>
              <a:t>In 1997, the </a:t>
            </a:r>
            <a:r>
              <a:rPr lang="en-US" i="1" dirty="0"/>
              <a:t>"New England Journal of Medicine" </a:t>
            </a:r>
            <a:r>
              <a:rPr lang="en-US" dirty="0"/>
              <a:t>published</a:t>
            </a:r>
            <a:r>
              <a:rPr lang="pl-PL" dirty="0"/>
              <a:t> </a:t>
            </a:r>
            <a:r>
              <a:rPr lang="en-US" i="1" dirty="0"/>
              <a:t>"</a:t>
            </a:r>
            <a:r>
              <a:rPr lang="en-US" dirty="0"/>
              <a:t>Uniform Requirements for Manuscripts Submitted to Biomedical Journals</a:t>
            </a:r>
            <a:r>
              <a:rPr lang="en-US" i="1" dirty="0"/>
              <a:t>"</a:t>
            </a:r>
            <a:endParaRPr lang="pl-PL" dirty="0"/>
          </a:p>
          <a:p>
            <a:pPr algn="just"/>
            <a:endParaRPr lang="pl-PL" dirty="0"/>
          </a:p>
          <a:p>
            <a:pPr algn="just"/>
            <a:endParaRPr lang="pl-PL" dirty="0"/>
          </a:p>
          <a:p>
            <a:pPr algn="just"/>
            <a:r>
              <a:rPr lang="en-US" b="1" dirty="0"/>
              <a:t>Uniform Requirements for Manuscripts Submitted to Biomedical Journals</a:t>
            </a:r>
            <a:r>
              <a:rPr lang="en-US" dirty="0"/>
              <a:t> define officially set rules for manuscript printing and co-authoring (so-called</a:t>
            </a:r>
            <a:r>
              <a:rPr lang="pl-PL" dirty="0"/>
              <a:t> </a:t>
            </a:r>
            <a:r>
              <a:rPr lang="en-US" dirty="0"/>
              <a:t>Vancouver rules</a:t>
            </a:r>
            <a:r>
              <a:rPr lang="pl-PL" dirty="0"/>
              <a:t>)</a:t>
            </a:r>
            <a:r>
              <a:rPr lang="en-US" dirty="0"/>
              <a:t>.</a:t>
            </a:r>
            <a:endParaRPr lang="pl-PL" dirty="0"/>
          </a:p>
          <a:p>
            <a:pPr algn="just"/>
            <a:endParaRPr lang="pl-PL" dirty="0"/>
          </a:p>
          <a:p>
            <a:pPr algn="just"/>
            <a:endParaRPr lang="pl-PL" dirty="0"/>
          </a:p>
          <a:p>
            <a:pPr algn="just"/>
            <a:r>
              <a:rPr lang="en-US" b="1" dirty="0"/>
              <a:t>Vancouver rules</a:t>
            </a:r>
            <a:r>
              <a:rPr lang="en-US" dirty="0"/>
              <a:t> have been </a:t>
            </a:r>
            <a:r>
              <a:rPr lang="pl-PL" dirty="0"/>
              <a:t>set</a:t>
            </a:r>
            <a:r>
              <a:rPr lang="en-US" dirty="0"/>
              <a:t> by the International Committee of Medical Journal Editors</a:t>
            </a:r>
            <a:endParaRPr lang="pl-PL" dirty="0"/>
          </a:p>
          <a:p>
            <a:pPr algn="just"/>
            <a:r>
              <a:rPr lang="en-US" dirty="0"/>
              <a:t>and apply to </a:t>
            </a:r>
            <a:r>
              <a:rPr lang="en-US" u="sng" dirty="0"/>
              <a:t>all </a:t>
            </a:r>
            <a:r>
              <a:rPr lang="en-US" b="1" u="sng" dirty="0"/>
              <a:t>Philadelphia list </a:t>
            </a:r>
            <a:r>
              <a:rPr lang="en-US" u="sng" dirty="0"/>
              <a:t>journals</a:t>
            </a:r>
            <a:r>
              <a:rPr lang="en-US" dirty="0"/>
              <a:t>.</a:t>
            </a:r>
            <a:endParaRPr lang="en-GB" dirty="0"/>
          </a:p>
        </p:txBody>
      </p:sp>
      <p:sp>
        <p:nvSpPr>
          <p:cNvPr id="7" name="pole tekstowe 6"/>
          <p:cNvSpPr txBox="1"/>
          <p:nvPr/>
        </p:nvSpPr>
        <p:spPr>
          <a:xfrm>
            <a:off x="0" y="31557"/>
            <a:ext cx="8424936" cy="923330"/>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a:p>
            <a:endParaRPr lang="pl-PL" dirty="0"/>
          </a:p>
        </p:txBody>
      </p:sp>
    </p:spTree>
    <p:extLst>
      <p:ext uri="{BB962C8B-B14F-4D97-AF65-F5344CB8AC3E}">
        <p14:creationId xmlns:p14="http://schemas.microsoft.com/office/powerpoint/2010/main" val="26961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323528" y="836712"/>
            <a:ext cx="8352928" cy="2277547"/>
          </a:xfrm>
          <a:prstGeom prst="rect">
            <a:avLst/>
          </a:prstGeom>
          <a:noFill/>
        </p:spPr>
        <p:txBody>
          <a:bodyPr wrap="square" rtlCol="0">
            <a:spAutoFit/>
          </a:bodyPr>
          <a:lstStyle/>
          <a:p>
            <a:pPr algn="just"/>
            <a:r>
              <a:rPr lang="en-US" sz="1600" b="1" dirty="0"/>
              <a:t>The Philadelphia List </a:t>
            </a:r>
            <a:r>
              <a:rPr lang="en-US" sz="1400" dirty="0"/>
              <a:t>- </a:t>
            </a:r>
            <a:r>
              <a:rPr lang="en-US" sz="1600" dirty="0"/>
              <a:t>a Polish term for a ministerial (Ministry of Science and Higher Education) list of scientific journals that have undergone an evaluation process and are included in </a:t>
            </a:r>
            <a:r>
              <a:rPr lang="pl-PL" sz="1600" i="1" dirty="0" err="1">
                <a:hlinkClick r:id="rId2" tooltip="Institute for Scientific Information"/>
              </a:rPr>
              <a:t>Institute</a:t>
            </a:r>
            <a:r>
              <a:rPr lang="pl-PL" sz="1600" i="1" dirty="0">
                <a:hlinkClick r:id="rId2" tooltip="Institute for Scientific Information"/>
              </a:rPr>
              <a:t> for </a:t>
            </a:r>
            <a:r>
              <a:rPr lang="pl-PL" sz="1600" i="1" dirty="0" err="1">
                <a:hlinkClick r:id="rId2" tooltip="Institute for Scientific Information"/>
              </a:rPr>
              <a:t>Scientific</a:t>
            </a:r>
            <a:r>
              <a:rPr lang="pl-PL" sz="1600" i="1" dirty="0">
                <a:hlinkClick r:id="rId2" tooltip="Institute for Scientific Information"/>
              </a:rPr>
              <a:t> Information</a:t>
            </a:r>
            <a:r>
              <a:rPr lang="pl-PL" sz="1600" dirty="0"/>
              <a:t> (ISI)</a:t>
            </a:r>
            <a:r>
              <a:rPr lang="en-US" sz="1600" dirty="0"/>
              <a:t> databases. </a:t>
            </a:r>
          </a:p>
          <a:p>
            <a:pPr algn="just"/>
            <a:r>
              <a:rPr lang="en-US" sz="1400" dirty="0"/>
              <a:t>The name </a:t>
            </a:r>
            <a:r>
              <a:rPr lang="en-US" sz="1400" i="1" dirty="0"/>
              <a:t>Philadelphia List </a:t>
            </a:r>
            <a:r>
              <a:rPr lang="en-US" sz="1400" dirty="0"/>
              <a:t>was introduced by Andrzej </a:t>
            </a:r>
            <a:r>
              <a:rPr lang="en-US" sz="1400" dirty="0" err="1"/>
              <a:t>Kajetan</a:t>
            </a:r>
            <a:r>
              <a:rPr lang="en-US" sz="1400" dirty="0"/>
              <a:t> </a:t>
            </a:r>
            <a:r>
              <a:rPr lang="en-US" sz="1400" dirty="0" err="1"/>
              <a:t>Wróblewski</a:t>
            </a:r>
            <a:endParaRPr lang="pl-PL" sz="1400" dirty="0"/>
          </a:p>
          <a:p>
            <a:pPr algn="just"/>
            <a:endParaRPr lang="pl-PL" dirty="0"/>
          </a:p>
          <a:p>
            <a:pPr algn="just"/>
            <a:r>
              <a:rPr lang="en-US" sz="1400" dirty="0"/>
              <a:t>This term is often misused to describe a list of journals that have a calculated </a:t>
            </a:r>
            <a:r>
              <a:rPr lang="pl-PL" sz="1400" dirty="0" err="1">
                <a:hlinkClick r:id="rId3" tooltip="Impact factor"/>
              </a:rPr>
              <a:t>Impact</a:t>
            </a:r>
            <a:r>
              <a:rPr lang="pl-PL" sz="1400" dirty="0">
                <a:hlinkClick r:id="rId3" tooltip="Impact factor"/>
              </a:rPr>
              <a:t> </a:t>
            </a:r>
            <a:r>
              <a:rPr lang="pl-PL" sz="1400" dirty="0" err="1">
                <a:hlinkClick r:id="rId3" tooltip="Impact factor"/>
              </a:rPr>
              <a:t>factor</a:t>
            </a:r>
            <a:r>
              <a:rPr lang="pl-PL" sz="1400" dirty="0"/>
              <a:t> </a:t>
            </a:r>
            <a:r>
              <a:rPr lang="en-US" sz="1400" dirty="0"/>
              <a:t>(IF). I</a:t>
            </a:r>
            <a:r>
              <a:rPr lang="pl-PL" sz="1400" dirty="0" err="1"/>
              <a:t>Fs</a:t>
            </a:r>
            <a:r>
              <a:rPr lang="pl-PL" sz="1400" dirty="0"/>
              <a:t> </a:t>
            </a:r>
            <a:r>
              <a:rPr lang="en-US" sz="1400" dirty="0"/>
              <a:t>are given once a year in the </a:t>
            </a:r>
            <a:r>
              <a:rPr lang="pl-PL" sz="1400" dirty="0" err="1">
                <a:hlinkClick r:id="rId4" tooltip="Journal Citation Reports"/>
              </a:rPr>
              <a:t>Journal</a:t>
            </a:r>
            <a:r>
              <a:rPr lang="pl-PL" sz="1400" dirty="0">
                <a:hlinkClick r:id="rId4" tooltip="Journal Citation Reports"/>
              </a:rPr>
              <a:t> </a:t>
            </a:r>
            <a:r>
              <a:rPr lang="pl-PL" sz="1400" dirty="0" err="1">
                <a:hlinkClick r:id="rId4" tooltip="Journal Citation Reports"/>
              </a:rPr>
              <a:t>Citation</a:t>
            </a:r>
            <a:r>
              <a:rPr lang="pl-PL" sz="1400" dirty="0">
                <a:hlinkClick r:id="rId4" tooltip="Journal Citation Reports"/>
              </a:rPr>
              <a:t> </a:t>
            </a:r>
            <a:r>
              <a:rPr lang="pl-PL" sz="1400" dirty="0" err="1">
                <a:hlinkClick r:id="rId4" tooltip="Journal Citation Reports"/>
              </a:rPr>
              <a:t>Reports</a:t>
            </a:r>
            <a:r>
              <a:rPr lang="pl-PL" sz="1400" dirty="0"/>
              <a:t> </a:t>
            </a:r>
            <a:r>
              <a:rPr lang="en-US" sz="1400" dirty="0"/>
              <a:t>(JCR) database maintained by the ISI. </a:t>
            </a:r>
            <a:endParaRPr lang="pl-PL" sz="1400" dirty="0"/>
          </a:p>
          <a:p>
            <a:pPr algn="just"/>
            <a:endParaRPr lang="pl-PL" dirty="0"/>
          </a:p>
          <a:p>
            <a:pPr algn="just"/>
            <a:r>
              <a:rPr lang="en-US" sz="1600" dirty="0"/>
              <a:t>In other countries, the equivalent of the Philadelphia List is the </a:t>
            </a:r>
            <a:r>
              <a:rPr lang="pl-PL" sz="1600" dirty="0">
                <a:hlinkClick r:id="rId5" tooltip="ISI Master Journal List"/>
              </a:rPr>
              <a:t>ISI Master </a:t>
            </a:r>
            <a:r>
              <a:rPr lang="pl-PL" sz="1600" dirty="0" err="1">
                <a:hlinkClick r:id="rId5" tooltip="ISI Master Journal List"/>
              </a:rPr>
              <a:t>Journal</a:t>
            </a:r>
            <a:r>
              <a:rPr lang="pl-PL" sz="1600" dirty="0">
                <a:hlinkClick r:id="rId5" tooltip="ISI Master Journal List"/>
              </a:rPr>
              <a:t> List</a:t>
            </a:r>
            <a:r>
              <a:rPr lang="pl-PL" sz="1600" dirty="0"/>
              <a:t> </a:t>
            </a:r>
          </a:p>
        </p:txBody>
      </p:sp>
      <p:sp>
        <p:nvSpPr>
          <p:cNvPr id="4" name="pole tekstowe 3"/>
          <p:cNvSpPr txBox="1"/>
          <p:nvPr/>
        </p:nvSpPr>
        <p:spPr>
          <a:xfrm>
            <a:off x="0" y="31557"/>
            <a:ext cx="8424936" cy="923330"/>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a:p>
            <a:endParaRPr lang="pl-PL" dirty="0"/>
          </a:p>
        </p:txBody>
      </p:sp>
      <p:sp>
        <p:nvSpPr>
          <p:cNvPr id="5" name="pole tekstowe 4"/>
          <p:cNvSpPr txBox="1"/>
          <p:nvPr/>
        </p:nvSpPr>
        <p:spPr>
          <a:xfrm>
            <a:off x="323528" y="3573016"/>
            <a:ext cx="8424936" cy="3170099"/>
          </a:xfrm>
          <a:prstGeom prst="rect">
            <a:avLst/>
          </a:prstGeom>
          <a:noFill/>
        </p:spPr>
        <p:txBody>
          <a:bodyPr wrap="square" rtlCol="0">
            <a:spAutoFit/>
          </a:bodyPr>
          <a:lstStyle/>
          <a:p>
            <a:pPr algn="just"/>
            <a:r>
              <a:rPr lang="en-US" sz="1600" dirty="0"/>
              <a:t>The </a:t>
            </a:r>
            <a:r>
              <a:rPr lang="en-US" sz="1600" b="1" dirty="0"/>
              <a:t>list of journals </a:t>
            </a:r>
            <a:r>
              <a:rPr lang="en-US" sz="1600" dirty="0"/>
              <a:t>(</a:t>
            </a:r>
            <a:r>
              <a:rPr lang="pl-PL" sz="1600" dirty="0" err="1"/>
              <a:t>obligatory</a:t>
            </a:r>
            <a:r>
              <a:rPr lang="en-US" sz="1600" dirty="0"/>
              <a:t> for us)</a:t>
            </a:r>
            <a:r>
              <a:rPr lang="pl-PL" sz="1600" b="1" dirty="0"/>
              <a:t> </a:t>
            </a:r>
            <a:r>
              <a:rPr lang="en-US" sz="1600" b="1" dirty="0"/>
              <a:t>ranked by the Ministry of Science and Higher Education</a:t>
            </a:r>
            <a:r>
              <a:rPr lang="pl-PL" sz="1600" b="1" dirty="0"/>
              <a:t> </a:t>
            </a:r>
            <a:r>
              <a:rPr lang="en-US" sz="1600" dirty="0"/>
              <a:t>is based on the</a:t>
            </a:r>
            <a:r>
              <a:rPr lang="pl-PL" sz="1600" dirty="0"/>
              <a:t> </a:t>
            </a:r>
            <a:r>
              <a:rPr lang="en-US" sz="1600" dirty="0"/>
              <a:t>Philadelphia List</a:t>
            </a:r>
            <a:r>
              <a:rPr lang="pl-PL" sz="1600" dirty="0"/>
              <a:t>.</a:t>
            </a:r>
          </a:p>
          <a:p>
            <a:pPr algn="just"/>
            <a:r>
              <a:rPr lang="en-US" sz="1600" dirty="0"/>
              <a:t>- list of scientific journals that are taken into account in the parametric assessment of scientific institutions, universities, institutes, research and development units financed by the Ministry of Science and Higher Education.</a:t>
            </a:r>
            <a:endParaRPr lang="pl-PL" sz="1600" dirty="0"/>
          </a:p>
          <a:p>
            <a:pPr algn="just"/>
            <a:endParaRPr lang="pl-PL" sz="1600" dirty="0"/>
          </a:p>
          <a:p>
            <a:pPr algn="just"/>
            <a:r>
              <a:rPr lang="en-US" sz="1600" dirty="0"/>
              <a:t>The current list was published on 26 January 2017</a:t>
            </a:r>
            <a:r>
              <a:rPr lang="pl-PL" baseline="30000" dirty="0">
                <a:hlinkClick r:id="rId6"/>
              </a:rPr>
              <a:t>[Wykaz czasopism naukowych zawierający historię czasopisma z publikowanych wykazów za lata 2013-2016. </a:t>
            </a:r>
            <a:r>
              <a:rPr lang="pl-PL" baseline="30000" dirty="0" err="1">
                <a:hlinkClick r:id="rId6"/>
              </a:rPr>
              <a:t>MNiSW</a:t>
            </a:r>
            <a:r>
              <a:rPr lang="pl-PL" baseline="30000" dirty="0">
                <a:hlinkClick r:id="rId6"/>
              </a:rPr>
              <a:t>, 26 stycznia 2017. [dostęp 2017-10-30].</a:t>
            </a:r>
            <a:r>
              <a:rPr lang="pl-PL" dirty="0"/>
              <a:t>. </a:t>
            </a:r>
            <a:r>
              <a:rPr lang="pl-PL" sz="1000" dirty="0">
                <a:hlinkClick r:id="rId7"/>
              </a:rPr>
              <a:t>http://www.bip.nauka.gov.pl/wykaz-czasopism-naukowych/</a:t>
            </a:r>
            <a:endParaRPr lang="pl-PL" sz="1000" dirty="0"/>
          </a:p>
          <a:p>
            <a:pPr algn="just"/>
            <a:endParaRPr lang="pl-PL" sz="1200" dirty="0"/>
          </a:p>
          <a:p>
            <a:pPr algn="just"/>
            <a:r>
              <a:rPr lang="en-US" sz="1600" dirty="0"/>
              <a:t>Parametric assessment takes into account the scientific achievements of the unit, among other things on the basis of the number of points awarded to publications written by the employees of the unit.</a:t>
            </a:r>
            <a:endParaRPr lang="pl-PL" sz="1600" dirty="0"/>
          </a:p>
        </p:txBody>
      </p:sp>
    </p:spTree>
    <p:extLst>
      <p:ext uri="{BB962C8B-B14F-4D97-AF65-F5344CB8AC3E}">
        <p14:creationId xmlns:p14="http://schemas.microsoft.com/office/powerpoint/2010/main" val="203795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4" name="pole tekstowe 3"/>
          <p:cNvSpPr txBox="1"/>
          <p:nvPr/>
        </p:nvSpPr>
        <p:spPr>
          <a:xfrm>
            <a:off x="323528" y="908720"/>
            <a:ext cx="8640960" cy="2646878"/>
          </a:xfrm>
          <a:prstGeom prst="rect">
            <a:avLst/>
          </a:prstGeom>
          <a:noFill/>
        </p:spPr>
        <p:txBody>
          <a:bodyPr wrap="square" rtlCol="0">
            <a:spAutoFit/>
          </a:bodyPr>
          <a:lstStyle/>
          <a:p>
            <a:pPr algn="just">
              <a:spcAft>
                <a:spcPts val="1200"/>
              </a:spcAft>
            </a:pPr>
            <a:r>
              <a:rPr lang="en-GB" b="1" dirty="0"/>
              <a:t>Vancouver rules </a:t>
            </a:r>
            <a:endParaRPr lang="pl-PL" b="1" dirty="0"/>
          </a:p>
          <a:p>
            <a:pPr algn="just">
              <a:spcAft>
                <a:spcPts val="1200"/>
              </a:spcAft>
            </a:pPr>
            <a:r>
              <a:rPr lang="pl-PL" dirty="0"/>
              <a:t>t</a:t>
            </a:r>
            <a:r>
              <a:rPr lang="en-US" dirty="0"/>
              <a:t>he authorship of the article should be supported by a significant contribution </a:t>
            </a:r>
            <a:r>
              <a:rPr lang="pl-PL" dirty="0"/>
              <a:t>in</a:t>
            </a:r>
            <a:r>
              <a:rPr lang="en-US" dirty="0"/>
              <a:t>:</a:t>
            </a:r>
          </a:p>
          <a:p>
            <a:pPr algn="just">
              <a:spcAft>
                <a:spcPts val="1200"/>
              </a:spcAft>
            </a:pPr>
            <a:r>
              <a:rPr lang="en-GB" dirty="0"/>
              <a:t>● </a:t>
            </a:r>
            <a:r>
              <a:rPr lang="pl-PL" dirty="0"/>
              <a:t> </a:t>
            </a:r>
            <a:r>
              <a:rPr lang="pl-PL" b="1" dirty="0" err="1"/>
              <a:t>formulating</a:t>
            </a:r>
            <a:r>
              <a:rPr lang="pl-PL" b="1" dirty="0"/>
              <a:t> </a:t>
            </a:r>
            <a:r>
              <a:rPr lang="en-US" b="1" dirty="0"/>
              <a:t>concept</a:t>
            </a:r>
            <a:r>
              <a:rPr lang="pl-PL" b="1" dirty="0" err="1"/>
              <a:t>ion</a:t>
            </a:r>
            <a:r>
              <a:rPr lang="en-US" b="1" dirty="0"/>
              <a:t> and design of the work or analysis and interpretation of data;</a:t>
            </a:r>
            <a:endParaRPr lang="en-GB" b="1" dirty="0"/>
          </a:p>
          <a:p>
            <a:pPr marL="266700" indent="-266700" algn="just">
              <a:spcAft>
                <a:spcPts val="1200"/>
              </a:spcAft>
            </a:pPr>
            <a:r>
              <a:rPr lang="en-GB" dirty="0"/>
              <a:t>●</a:t>
            </a:r>
            <a:r>
              <a:rPr lang="pl-PL" dirty="0"/>
              <a:t> </a:t>
            </a:r>
            <a:r>
              <a:rPr lang="en-US" b="1" dirty="0"/>
              <a:t>writing the </a:t>
            </a:r>
            <a:r>
              <a:rPr lang="pl-PL" b="1" dirty="0"/>
              <a:t>draft</a:t>
            </a:r>
            <a:r>
              <a:rPr lang="en-US" b="1" dirty="0"/>
              <a:t> version of the article or </a:t>
            </a:r>
            <a:r>
              <a:rPr lang="pl-PL" b="1" dirty="0" err="1"/>
              <a:t>revising</a:t>
            </a:r>
            <a:r>
              <a:rPr lang="en-US" b="1" dirty="0"/>
              <a:t> it </a:t>
            </a:r>
            <a:r>
              <a:rPr lang="pl-PL" b="1" dirty="0"/>
              <a:t>for </a:t>
            </a:r>
            <a:r>
              <a:rPr lang="en-US" b="1" dirty="0"/>
              <a:t>intellectually important content;</a:t>
            </a:r>
            <a:endParaRPr lang="en-GB" b="1" dirty="0"/>
          </a:p>
          <a:p>
            <a:pPr algn="just">
              <a:spcAft>
                <a:spcPts val="1200"/>
              </a:spcAft>
            </a:pPr>
            <a:r>
              <a:rPr lang="en-GB" dirty="0"/>
              <a:t>●</a:t>
            </a:r>
            <a:r>
              <a:rPr lang="pl-PL" b="1" dirty="0"/>
              <a:t> </a:t>
            </a:r>
            <a:r>
              <a:rPr lang="en-US" b="1" dirty="0"/>
              <a:t>working on the final</a:t>
            </a:r>
            <a:r>
              <a:rPr lang="pl-PL" b="1" dirty="0"/>
              <a:t>, </a:t>
            </a:r>
            <a:r>
              <a:rPr lang="pl-PL" b="1" dirty="0" err="1"/>
              <a:t>ready</a:t>
            </a:r>
            <a:r>
              <a:rPr lang="pl-PL" b="1" dirty="0"/>
              <a:t> to be </a:t>
            </a:r>
            <a:r>
              <a:rPr lang="pl-PL" b="1" dirty="0" err="1"/>
              <a:t>published</a:t>
            </a:r>
            <a:r>
              <a:rPr lang="pl-PL" b="1" dirty="0"/>
              <a:t> </a:t>
            </a:r>
            <a:r>
              <a:rPr lang="en-US" b="1" dirty="0"/>
              <a:t>version of the manuscript.</a:t>
            </a:r>
            <a:endParaRPr lang="en-GB" b="1" dirty="0"/>
          </a:p>
        </p:txBody>
      </p:sp>
      <p:sp>
        <p:nvSpPr>
          <p:cNvPr id="5" name="pole tekstowe 4"/>
          <p:cNvSpPr txBox="1"/>
          <p:nvPr/>
        </p:nvSpPr>
        <p:spPr>
          <a:xfrm>
            <a:off x="357461" y="3429000"/>
            <a:ext cx="8352928" cy="3293209"/>
          </a:xfrm>
          <a:prstGeom prst="rect">
            <a:avLst/>
          </a:prstGeom>
          <a:noFill/>
        </p:spPr>
        <p:txBody>
          <a:bodyPr wrap="square" rtlCol="0">
            <a:spAutoFit/>
          </a:bodyPr>
          <a:lstStyle/>
          <a:p>
            <a:r>
              <a:rPr lang="en-US" sz="1600" u="sng" dirty="0"/>
              <a:t>These </a:t>
            </a:r>
            <a:r>
              <a:rPr lang="pl-PL" sz="1600" u="sng" dirty="0" err="1"/>
              <a:t>three</a:t>
            </a:r>
            <a:r>
              <a:rPr lang="pl-PL" sz="1600" u="sng" dirty="0"/>
              <a:t> </a:t>
            </a:r>
            <a:r>
              <a:rPr lang="en-US" sz="1600" u="sng" dirty="0"/>
              <a:t>criteria must be met jointly:</a:t>
            </a:r>
            <a:endParaRPr lang="pl-PL" sz="1600" dirty="0"/>
          </a:p>
          <a:p>
            <a:endParaRPr lang="pl-PL" sz="1600" dirty="0"/>
          </a:p>
          <a:p>
            <a:pPr algn="just"/>
            <a:r>
              <a:rPr lang="en-US" sz="1600" dirty="0"/>
              <a:t>At least one of the co-authors must be accountable for each part of the work necessary to prepare the applications.</a:t>
            </a:r>
            <a:endParaRPr lang="pl-PL" sz="1600" dirty="0"/>
          </a:p>
          <a:p>
            <a:endParaRPr lang="pl-PL" sz="1600" dirty="0"/>
          </a:p>
          <a:p>
            <a:r>
              <a:rPr lang="pl-PL" sz="1600" dirty="0"/>
              <a:t>The </a:t>
            </a:r>
            <a:r>
              <a:rPr lang="pl-PL" sz="1600" dirty="0" err="1"/>
              <a:t>following</a:t>
            </a:r>
            <a:r>
              <a:rPr lang="pl-PL" sz="1600" dirty="0"/>
              <a:t> </a:t>
            </a:r>
            <a:r>
              <a:rPr lang="pl-PL" sz="1600" dirty="0" err="1"/>
              <a:t>does</a:t>
            </a:r>
            <a:r>
              <a:rPr lang="pl-PL" sz="1600" dirty="0"/>
              <a:t> NOT </a:t>
            </a:r>
            <a:r>
              <a:rPr lang="en-US" sz="1600" dirty="0"/>
              <a:t>entitle </a:t>
            </a:r>
            <a:r>
              <a:rPr lang="pl-PL" sz="1600" dirty="0"/>
              <a:t>one </a:t>
            </a:r>
            <a:r>
              <a:rPr lang="en-US" sz="1600" dirty="0"/>
              <a:t>to be acknowledged as </a:t>
            </a:r>
            <a:r>
              <a:rPr lang="pl-PL" sz="1600" dirty="0"/>
              <a:t>the </a:t>
            </a:r>
            <a:r>
              <a:rPr lang="en-US" sz="1600" dirty="0"/>
              <a:t>co-author of the </a:t>
            </a:r>
            <a:r>
              <a:rPr lang="pl-PL" sz="1600" dirty="0" err="1"/>
              <a:t>work</a:t>
            </a:r>
            <a:r>
              <a:rPr lang="pl-PL" sz="1600" dirty="0"/>
              <a:t>:</a:t>
            </a:r>
          </a:p>
          <a:p>
            <a:pPr marL="285750" indent="-285750">
              <a:buFont typeface="Arial" panose="020B0604020202020204" pitchFamily="34" charset="0"/>
              <a:buChar char="•"/>
            </a:pPr>
            <a:r>
              <a:rPr lang="en-US" sz="1600" dirty="0"/>
              <a:t>participation limited to providing research financing only</a:t>
            </a:r>
            <a:endParaRPr lang="pl-PL" sz="1600" dirty="0"/>
          </a:p>
          <a:p>
            <a:pPr marL="285750" indent="-285750">
              <a:buFont typeface="Arial" panose="020B0604020202020204" pitchFamily="34" charset="0"/>
              <a:buChar char="•"/>
            </a:pPr>
            <a:r>
              <a:rPr lang="en-GB" sz="1600" dirty="0"/>
              <a:t>technical participation and data collection</a:t>
            </a:r>
            <a:endParaRPr lang="pl-PL" sz="1600" dirty="0"/>
          </a:p>
          <a:p>
            <a:pPr marL="285750" indent="-285750">
              <a:buFont typeface="Arial" panose="020B0604020202020204" pitchFamily="34" charset="0"/>
              <a:buChar char="•"/>
            </a:pPr>
            <a:r>
              <a:rPr lang="en-US" sz="1600" dirty="0"/>
              <a:t>general supervision of the research group</a:t>
            </a:r>
            <a:endParaRPr lang="pl-PL" sz="1600" dirty="0"/>
          </a:p>
          <a:p>
            <a:endParaRPr lang="pl-PL" sz="1600" dirty="0"/>
          </a:p>
          <a:p>
            <a:pPr algn="ctr"/>
            <a:r>
              <a:rPr lang="en-US" sz="1600" b="1" i="1" dirty="0"/>
              <a:t>Lack of respect for someone else's intellectual and research efforts and appropriation of another person's thoughts cause the decline of research integrity and weaken individual scientific disciplines.</a:t>
            </a:r>
            <a:endParaRPr lang="en-GB" sz="1600" b="1" i="1" dirty="0"/>
          </a:p>
        </p:txBody>
      </p:sp>
    </p:spTree>
    <p:extLst>
      <p:ext uri="{BB962C8B-B14F-4D97-AF65-F5344CB8AC3E}">
        <p14:creationId xmlns:p14="http://schemas.microsoft.com/office/powerpoint/2010/main" val="118362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2132856"/>
            <a:ext cx="8208912" cy="3416320"/>
          </a:xfrm>
          <a:prstGeom prst="rect">
            <a:avLst/>
          </a:prstGeom>
          <a:noFill/>
        </p:spPr>
        <p:txBody>
          <a:bodyPr wrap="square" rtlCol="0">
            <a:spAutoFit/>
          </a:bodyPr>
          <a:lstStyle/>
          <a:p>
            <a:r>
              <a:rPr lang="pl-PL" b="1" dirty="0" err="1"/>
              <a:t>Acknowledgements</a:t>
            </a:r>
            <a:r>
              <a:rPr lang="pl-PL" dirty="0"/>
              <a:t>:</a:t>
            </a:r>
            <a:br>
              <a:rPr lang="pl-PL" dirty="0"/>
            </a:br>
            <a:r>
              <a:rPr lang="en-US" dirty="0"/>
              <a:t>Most journals allow (or even encourage) the recognition of the contributions to the research project</a:t>
            </a:r>
            <a:r>
              <a:rPr lang="pl-PL" dirty="0"/>
              <a:t> of</a:t>
            </a:r>
            <a:r>
              <a:rPr lang="en-US" dirty="0"/>
              <a:t> </a:t>
            </a:r>
            <a:r>
              <a:rPr lang="pl-PL" dirty="0" err="1"/>
              <a:t>persons</a:t>
            </a:r>
            <a:r>
              <a:rPr lang="en-US" dirty="0"/>
              <a:t> who do not meet the above</a:t>
            </a:r>
            <a:r>
              <a:rPr lang="pl-PL" dirty="0"/>
              <a:t>-</a:t>
            </a:r>
            <a:r>
              <a:rPr lang="en-US" dirty="0"/>
              <a:t>mentioned criteria for recognition.</a:t>
            </a:r>
            <a:endParaRPr lang="pl-PL" dirty="0"/>
          </a:p>
          <a:p>
            <a:r>
              <a:rPr lang="pl-PL" dirty="0"/>
              <a:t/>
            </a:r>
            <a:br>
              <a:rPr lang="pl-PL" dirty="0"/>
            </a:br>
            <a:r>
              <a:rPr lang="pl-PL" dirty="0"/>
              <a:t>The ICMJE </a:t>
            </a:r>
            <a:r>
              <a:rPr lang="pl-PL" dirty="0" err="1"/>
              <a:t>guidelines</a:t>
            </a:r>
            <a:r>
              <a:rPr lang="pl-PL" dirty="0"/>
              <a:t> </a:t>
            </a:r>
            <a:r>
              <a:rPr lang="pl-PL" dirty="0" err="1"/>
              <a:t>state</a:t>
            </a:r>
            <a:r>
              <a:rPr lang="pl-PL" dirty="0"/>
              <a:t>:</a:t>
            </a:r>
          </a:p>
          <a:p>
            <a:r>
              <a:rPr lang="en-US" dirty="0"/>
              <a:t>"All others who contributed to the work, who are not authors, should be disclosed as acknowledgements, and what they did should be described</a:t>
            </a:r>
            <a:r>
              <a:rPr lang="pl-PL" dirty="0"/>
              <a:t>.”</a:t>
            </a:r>
            <a:br>
              <a:rPr lang="pl-PL" dirty="0"/>
            </a:br>
            <a:endParaRPr lang="pl-PL" dirty="0"/>
          </a:p>
          <a:p>
            <a:r>
              <a:rPr lang="en-US" dirty="0"/>
              <a:t>All those mentioned in this way </a:t>
            </a:r>
            <a:r>
              <a:rPr lang="pl-PL" dirty="0" err="1"/>
              <a:t>need</a:t>
            </a:r>
            <a:r>
              <a:rPr lang="pl-PL" dirty="0"/>
              <a:t> to</a:t>
            </a:r>
            <a:r>
              <a:rPr lang="en-US" dirty="0"/>
              <a:t> be aware of this.</a:t>
            </a:r>
          </a:p>
          <a:p>
            <a:r>
              <a:rPr lang="en-US" dirty="0"/>
              <a:t>Some journals (mainly in the USA) will also require the signatures/statements of the people listed in the Acknowledgements</a:t>
            </a:r>
            <a:r>
              <a:rPr lang="en-US" dirty="0">
                <a:solidFill>
                  <a:srgbClr val="7030A0"/>
                </a:solidFill>
              </a:rPr>
              <a:t>.</a:t>
            </a:r>
            <a:endParaRPr lang="pl-PL" dirty="0">
              <a:solidFill>
                <a:srgbClr val="7030A0"/>
              </a:solidFill>
            </a:endParaRPr>
          </a:p>
        </p:txBody>
      </p:sp>
      <p:sp>
        <p:nvSpPr>
          <p:cNvPr id="3" name="pole tekstowe 2"/>
          <p:cNvSpPr txBox="1"/>
          <p:nvPr/>
        </p:nvSpPr>
        <p:spPr>
          <a:xfrm>
            <a:off x="395536" y="1124744"/>
            <a:ext cx="8748464" cy="646331"/>
          </a:xfrm>
          <a:prstGeom prst="rect">
            <a:avLst/>
          </a:prstGeom>
          <a:noFill/>
        </p:spPr>
        <p:txBody>
          <a:bodyPr wrap="square" rtlCol="0">
            <a:spAutoFit/>
          </a:bodyPr>
          <a:lstStyle/>
          <a:p>
            <a:r>
              <a:rPr lang="en-GB" b="1" dirty="0"/>
              <a:t>International</a:t>
            </a:r>
            <a:r>
              <a:rPr lang="pl-PL" b="1" dirty="0"/>
              <a:t> </a:t>
            </a:r>
            <a:r>
              <a:rPr lang="en-GB" b="1" dirty="0"/>
              <a:t>Committee of Medical Journal Editors (ICMJE), </a:t>
            </a:r>
            <a:endParaRPr lang="pl-PL" b="1" dirty="0"/>
          </a:p>
          <a:p>
            <a:r>
              <a:rPr lang="pl-PL" dirty="0"/>
              <a:t>(</a:t>
            </a:r>
            <a:r>
              <a:rPr lang="en-GB" b="1" dirty="0"/>
              <a:t>Vancouver group</a:t>
            </a:r>
            <a:r>
              <a:rPr lang="pl-PL" dirty="0"/>
              <a:t>)</a:t>
            </a:r>
            <a:endParaRPr lang="en-GB"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Tree>
    <p:extLst>
      <p:ext uri="{BB962C8B-B14F-4D97-AF65-F5344CB8AC3E}">
        <p14:creationId xmlns:p14="http://schemas.microsoft.com/office/powerpoint/2010/main" val="1830758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en-GB" sz="1400" b="1" dirty="0"/>
              <a:t>Corresponding author: </a:t>
            </a:r>
            <a:endParaRPr lang="pl-PL" sz="1400" b="1" dirty="0"/>
          </a:p>
          <a:p>
            <a:pPr algn="just"/>
            <a:r>
              <a:rPr lang="en-US" sz="1400" dirty="0"/>
              <a:t>The person responsible for the entire publication sent to print, who receives and responds to the comments of the reviewers. The contact details of this person are printed on the article so that readers can also ask for reprints or contact the research group. </a:t>
            </a:r>
            <a:endParaRPr lang="pl-PL" sz="1400" dirty="0"/>
          </a:p>
          <a:p>
            <a:pPr algn="just"/>
            <a:r>
              <a:rPr lang="en-US" sz="1400" dirty="0"/>
              <a:t>The correspond</a:t>
            </a:r>
            <a:r>
              <a:rPr lang="pl-PL" sz="1400" dirty="0" err="1"/>
              <a:t>ing</a:t>
            </a:r>
            <a:r>
              <a:rPr lang="en-US" sz="1400" dirty="0"/>
              <a:t> author is identified with seniority, usually the head of the research group or research unit (head of the team), but </a:t>
            </a:r>
            <a:r>
              <a:rPr lang="pl-PL" sz="1400" dirty="0" err="1" smtClean="0"/>
              <a:t>this</a:t>
            </a:r>
            <a:r>
              <a:rPr lang="en-US" sz="1400" dirty="0" smtClean="0"/>
              <a:t> </a:t>
            </a:r>
            <a:r>
              <a:rPr lang="en-US" sz="1400" dirty="0"/>
              <a:t>may be any of the co-authors, determined by the consent of all, with sufficient knowledge to take on this role. </a:t>
            </a:r>
            <a:endParaRPr lang="pl-PL" sz="1400" dirty="0"/>
          </a:p>
          <a:p>
            <a:pPr algn="just"/>
            <a:r>
              <a:rPr lang="en-US" sz="1400" dirty="0"/>
              <a:t>Journal editors see this as a purely administrative role. </a:t>
            </a:r>
            <a:endParaRPr lang="pl-PL"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Tree>
    <p:extLst>
      <p:ext uri="{BB962C8B-B14F-4D97-AF65-F5344CB8AC3E}">
        <p14:creationId xmlns:p14="http://schemas.microsoft.com/office/powerpoint/2010/main" val="66289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en-GB" sz="1400" b="1" dirty="0"/>
              <a:t>Corresponding author: </a:t>
            </a:r>
            <a:endParaRPr lang="pl-PL" sz="1400" b="1" dirty="0"/>
          </a:p>
          <a:p>
            <a:pPr algn="just"/>
            <a:r>
              <a:rPr lang="en-US" sz="1400" dirty="0"/>
              <a:t>The person responsible for the entire publication sent to print, who receives and responds to the comments of the reviewers. The contact details of this person are printed on the article so that readers can also ask for reprints or contact the research group. </a:t>
            </a:r>
            <a:endParaRPr lang="pl-PL" sz="1400" dirty="0"/>
          </a:p>
          <a:p>
            <a:pPr algn="just"/>
            <a:r>
              <a:rPr lang="en-US" sz="1400" dirty="0"/>
              <a:t>The correspond</a:t>
            </a:r>
            <a:r>
              <a:rPr lang="pl-PL" sz="1400" dirty="0" err="1"/>
              <a:t>ing</a:t>
            </a:r>
            <a:r>
              <a:rPr lang="en-US" sz="1400" dirty="0"/>
              <a:t> author is identified with seniority, usually the head of the research group or unit (head of the team), but </a:t>
            </a:r>
            <a:r>
              <a:rPr lang="pl-PL" sz="1400" dirty="0" err="1" smtClean="0"/>
              <a:t>this</a:t>
            </a:r>
            <a:r>
              <a:rPr lang="en-US" sz="1400" dirty="0" smtClean="0"/>
              <a:t> </a:t>
            </a:r>
            <a:r>
              <a:rPr lang="en-US" sz="1400" dirty="0"/>
              <a:t>may be any of the co-authors, determined by the consent of all, with sufficient knowledge to take on this role. </a:t>
            </a:r>
            <a:endParaRPr lang="pl-PL" sz="1400" dirty="0"/>
          </a:p>
          <a:p>
            <a:pPr algn="just"/>
            <a:r>
              <a:rPr lang="en-US" sz="1400" dirty="0"/>
              <a:t>Journal editors see this as a purely administrative role. </a:t>
            </a:r>
            <a:endParaRPr lang="pl-PL" sz="1400" dirty="0"/>
          </a:p>
        </p:txBody>
      </p:sp>
      <p:sp>
        <p:nvSpPr>
          <p:cNvPr id="3" name="pole tekstowe 2"/>
          <p:cNvSpPr txBox="1"/>
          <p:nvPr/>
        </p:nvSpPr>
        <p:spPr>
          <a:xfrm>
            <a:off x="180306" y="2996952"/>
            <a:ext cx="8539658" cy="2031325"/>
          </a:xfrm>
          <a:prstGeom prst="rect">
            <a:avLst/>
          </a:prstGeom>
          <a:noFill/>
        </p:spPr>
        <p:txBody>
          <a:bodyPr wrap="square" rtlCol="0">
            <a:spAutoFit/>
          </a:bodyPr>
          <a:lstStyle/>
          <a:p>
            <a:pPr indent="361950">
              <a:buFont typeface="Arial" panose="020B0604020202020204" pitchFamily="34" charset="0"/>
              <a:buChar char="•"/>
            </a:pPr>
            <a:r>
              <a:rPr lang="en-GB" sz="1400" b="1" dirty="0"/>
              <a:t>First and last authors: </a:t>
            </a:r>
            <a:r>
              <a:rPr lang="pl-PL" sz="1400" dirty="0"/>
              <a:t/>
            </a:r>
            <a:br>
              <a:rPr lang="pl-PL" sz="1400" dirty="0"/>
            </a:br>
            <a:r>
              <a:rPr lang="en-US" sz="1400" b="1" dirty="0"/>
              <a:t>The first author </a:t>
            </a:r>
            <a:r>
              <a:rPr lang="en-US" sz="1400" dirty="0"/>
              <a:t>is the person who has contributed the most to the published research (mainly in terms of content). </a:t>
            </a:r>
            <a:endParaRPr lang="pl-PL" sz="1400" dirty="0"/>
          </a:p>
          <a:p>
            <a:endParaRPr lang="pl-PL" sz="1400" dirty="0"/>
          </a:p>
          <a:p>
            <a:r>
              <a:rPr lang="en-US" sz="1400" dirty="0"/>
              <a:t>The criteria determining the meaning of the </a:t>
            </a:r>
            <a:r>
              <a:rPr lang="en-US" sz="1400" b="1" dirty="0"/>
              <a:t>last author </a:t>
            </a:r>
            <a:r>
              <a:rPr lang="pl-PL" sz="1400" dirty="0" err="1" smtClean="0"/>
              <a:t>vary</a:t>
            </a:r>
            <a:r>
              <a:rPr lang="en-US" sz="1400" dirty="0" smtClean="0"/>
              <a:t>. </a:t>
            </a:r>
            <a:endParaRPr lang="pl-PL" sz="1400" dirty="0"/>
          </a:p>
          <a:p>
            <a:pPr algn="just"/>
            <a:r>
              <a:rPr lang="en-US" sz="1400" dirty="0"/>
              <a:t>Most often it is a member of a senior team that has contributed to the expertise and guidance, usually the head of a research group or</a:t>
            </a:r>
            <a:r>
              <a:rPr lang="pl-PL" sz="1400" dirty="0"/>
              <a:t> </a:t>
            </a:r>
            <a:r>
              <a:rPr lang="en-US" sz="1400" dirty="0"/>
              <a:t>unit</a:t>
            </a:r>
            <a:r>
              <a:rPr lang="pl-PL" sz="1400" dirty="0"/>
              <a:t> </a:t>
            </a:r>
            <a:r>
              <a:rPr lang="en-US" sz="1400" dirty="0"/>
              <a:t>(</a:t>
            </a:r>
            <a:r>
              <a:rPr lang="en-GB" sz="1400" dirty="0"/>
              <a:t>head</a:t>
            </a:r>
            <a:r>
              <a:rPr lang="pl-PL" sz="1400" dirty="0"/>
              <a:t> of the team</a:t>
            </a:r>
            <a:r>
              <a:rPr lang="en-US" sz="1400" dirty="0"/>
              <a:t>).  This is consistent with the ICMJE criteria only if this person </a:t>
            </a:r>
            <a:r>
              <a:rPr lang="pl-PL" sz="1400" dirty="0"/>
              <a:t>was</a:t>
            </a:r>
            <a:r>
              <a:rPr lang="en-US" sz="1400" dirty="0"/>
              <a:t> involved in </a:t>
            </a:r>
            <a:r>
              <a:rPr lang="en-US" sz="1400" dirty="0" err="1"/>
              <a:t>desig</a:t>
            </a:r>
            <a:r>
              <a:rPr lang="en-GB" sz="1400" dirty="0" err="1"/>
              <a:t>ning</a:t>
            </a:r>
            <a:r>
              <a:rPr lang="pl-PL" sz="1400" dirty="0"/>
              <a:t> </a:t>
            </a:r>
            <a:r>
              <a:rPr lang="en-GB" sz="1400" dirty="0"/>
              <a:t>research</a:t>
            </a:r>
            <a:r>
              <a:rPr lang="pl-PL" sz="1400" dirty="0"/>
              <a:t> </a:t>
            </a:r>
            <a:r>
              <a:rPr lang="en-US" sz="1400" dirty="0"/>
              <a:t>and/or interpretation of the data and has critically reviewed the publication.</a:t>
            </a:r>
            <a:endParaRPr lang="en-GB"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b="1" dirty="0"/>
              <a:t>FROM THE CODE OF ETHICS FOR RESEARCH WORKERS:</a:t>
            </a:r>
            <a:endParaRPr lang="pl-PL" dirty="0"/>
          </a:p>
          <a:p>
            <a:r>
              <a:rPr lang="en-US" b="1" dirty="0"/>
              <a:t>Problems of co-authorship in scientific reports</a:t>
            </a:r>
            <a:endParaRPr lang="pl-PL" dirty="0"/>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en-US" sz="1600" dirty="0"/>
              <a:t>CATEGORIES AND RULES OF CO-AUTHORSHIP</a:t>
            </a:r>
            <a:endParaRPr lang="pl-PL" sz="1600" dirty="0"/>
          </a:p>
        </p:txBody>
      </p:sp>
    </p:spTree>
    <p:extLst>
      <p:ext uri="{BB962C8B-B14F-4D97-AF65-F5344CB8AC3E}">
        <p14:creationId xmlns:p14="http://schemas.microsoft.com/office/powerpoint/2010/main" val="662893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3070</TotalTime>
  <Words>4626</Words>
  <Application>Microsoft Office PowerPoint</Application>
  <PresentationFormat>Pokaz na ekranie (4:3)</PresentationFormat>
  <Paragraphs>369</Paragraphs>
  <Slides>39</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39</vt:i4>
      </vt:variant>
    </vt:vector>
  </HeadingPairs>
  <TitlesOfParts>
    <vt:vector size="46" baseType="lpstr">
      <vt:lpstr>Arial</vt:lpstr>
      <vt:lpstr>Calibri</vt:lpstr>
      <vt:lpstr>Century Gothic</vt:lpstr>
      <vt:lpstr>Courier New</vt:lpstr>
      <vt:lpstr>Palatino Linotype</vt:lpstr>
      <vt:lpstr>Times New Roman</vt:lpstr>
      <vt:lpstr>Kierownictwo</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Urszula Wojda</dc:creator>
  <cp:lastModifiedBy>kwysowska</cp:lastModifiedBy>
  <cp:revision>329</cp:revision>
  <dcterms:created xsi:type="dcterms:W3CDTF">2019-05-30T12:40:01Z</dcterms:created>
  <dcterms:modified xsi:type="dcterms:W3CDTF">2020-11-04T08:39:03Z</dcterms:modified>
</cp:coreProperties>
</file>