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70" r:id="rId4"/>
    <p:sldId id="257" r:id="rId5"/>
    <p:sldId id="272" r:id="rId6"/>
    <p:sldId id="271" r:id="rId7"/>
    <p:sldId id="273" r:id="rId8"/>
    <p:sldId id="277" r:id="rId9"/>
    <p:sldId id="278" r:id="rId10"/>
    <p:sldId id="261" r:id="rId11"/>
    <p:sldId id="279" r:id="rId12"/>
    <p:sldId id="275" r:id="rId13"/>
    <p:sldId id="274" r:id="rId14"/>
    <p:sldId id="280" r:id="rId15"/>
    <p:sldId id="276" r:id="rId16"/>
    <p:sldId id="264" r:id="rId17"/>
    <p:sldId id="285" r:id="rId18"/>
    <p:sldId id="282" r:id="rId19"/>
    <p:sldId id="283" r:id="rId20"/>
    <p:sldId id="284" r:id="rId21"/>
    <p:sldId id="287" r:id="rId22"/>
    <p:sldId id="265" r:id="rId23"/>
    <p:sldId id="289" r:id="rId24"/>
    <p:sldId id="288" r:id="rId25"/>
    <p:sldId id="292" r:id="rId26"/>
    <p:sldId id="266" r:id="rId27"/>
    <p:sldId id="286" r:id="rId28"/>
    <p:sldId id="268" r:id="rId29"/>
    <p:sldId id="290" r:id="rId30"/>
    <p:sldId id="291" r:id="rId31"/>
    <p:sldId id="293" r:id="rId32"/>
    <p:sldId id="295" r:id="rId33"/>
    <p:sldId id="296" r:id="rId34"/>
    <p:sldId id="298" r:id="rId35"/>
    <p:sldId id="299" r:id="rId36"/>
    <p:sldId id="300" r:id="rId37"/>
    <p:sldId id="301" r:id="rId38"/>
    <p:sldId id="294" r:id="rId39"/>
    <p:sldId id="302" r:id="rId4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pl-PL"/>
              <a:t>Kliknij, aby edytować styl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FD17FA3B-C404-4317-B0BC-953931111309}" type="datetimeFigureOut">
              <a:rPr lang="pl-PL" smtClean="0"/>
              <a:t>02.06.2020</a:t>
            </a:fld>
            <a:endParaRPr lang="pl-PL"/>
          </a:p>
        </p:txBody>
      </p:sp>
      <p:sp>
        <p:nvSpPr>
          <p:cNvPr id="8" name="Slide Number Placeholder 7"/>
          <p:cNvSpPr>
            <a:spLocks noGrp="1"/>
          </p:cNvSpPr>
          <p:nvPr>
            <p:ph type="sldNum" sz="quarter" idx="11"/>
          </p:nvPr>
        </p:nvSpPr>
        <p:spPr/>
        <p:txBody>
          <a:bodyPr/>
          <a:lstStyle/>
          <a:p>
            <a:fld id="{0931897F-8F23-433E-A660-EFF8D3EDA506}" type="slidenum">
              <a:rPr lang="pl-PL" smtClean="0"/>
              <a:t>‹#›</a:t>
            </a:fld>
            <a:endParaRPr lang="pl-PL"/>
          </a:p>
        </p:txBody>
      </p:sp>
      <p:sp>
        <p:nvSpPr>
          <p:cNvPr id="9" name="Footer Placeholder 8"/>
          <p:cNvSpPr>
            <a:spLocks noGrp="1"/>
          </p:cNvSpPr>
          <p:nvPr>
            <p:ph type="ftr" sz="quarter" idx="12"/>
          </p:nvPr>
        </p:nvSpPr>
        <p:spPr/>
        <p:txBody>
          <a:bodyPr/>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FD17FA3B-C404-4317-B0BC-953931111309}" type="datetimeFigureOut">
              <a:rPr lang="pl-PL" smtClean="0"/>
              <a:t>02.06.2020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FD17FA3B-C404-4317-B0BC-953931111309}" type="datetimeFigureOut">
              <a:rPr lang="pl-PL" smtClean="0"/>
              <a:t>02.06.2020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D17FA3B-C404-4317-B0BC-953931111309}" type="datetimeFigureOut">
              <a:rPr lang="pl-PL" smtClean="0"/>
              <a:t>02.06.2020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pl-PL"/>
              <a:t>Kliknij, aby edytować styl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D17FA3B-C404-4317-B0BC-953931111309}" type="datetimeFigureOut">
              <a:rPr lang="pl-PL" smtClean="0"/>
              <a:t>02.06.2020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FD17FA3B-C404-4317-B0BC-953931111309}" type="datetimeFigureOut">
              <a:rPr lang="pl-PL" smtClean="0"/>
              <a:t>02.06.2020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931897F-8F23-433E-A660-EFF8D3EDA506}" type="slidenum">
              <a:rPr lang="pl-PL" smtClean="0"/>
              <a:t>‹#›</a:t>
            </a:fld>
            <a:endParaRPr lang="pl-PL"/>
          </a:p>
        </p:txBody>
      </p:sp>
      <p:sp>
        <p:nvSpPr>
          <p:cNvPr id="9" name="Content Placeholder 8"/>
          <p:cNvSpPr>
            <a:spLocks noGrp="1"/>
          </p:cNvSpPr>
          <p:nvPr>
            <p:ph sz="quarter" idx="13"/>
          </p:nvPr>
        </p:nvSpPr>
        <p:spPr>
          <a:xfrm>
            <a:off x="365760" y="1600200"/>
            <a:ext cx="4041648" cy="452628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FD17FA3B-C404-4317-B0BC-953931111309}" type="datetimeFigureOut">
              <a:rPr lang="pl-PL" smtClean="0"/>
              <a:t>02.06.2020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0931897F-8F23-433E-A660-EFF8D3EDA506}" type="slidenum">
              <a:rPr lang="pl-PL" smtClean="0"/>
              <a:t>‹#›</a:t>
            </a:fld>
            <a:endParaRPr lang="pl-PL"/>
          </a:p>
        </p:txBody>
      </p:sp>
      <p:sp>
        <p:nvSpPr>
          <p:cNvPr id="11" name="Content Placeholder 10"/>
          <p:cNvSpPr>
            <a:spLocks noGrp="1"/>
          </p:cNvSpPr>
          <p:nvPr>
            <p:ph sz="quarter" idx="13"/>
          </p:nvPr>
        </p:nvSpPr>
        <p:spPr>
          <a:xfrm>
            <a:off x="457200" y="2212848"/>
            <a:ext cx="4041648" cy="391363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FD17FA3B-C404-4317-B0BC-953931111309}" type="datetimeFigureOut">
              <a:rPr lang="pl-PL" smtClean="0"/>
              <a:t>02.06.2020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17FA3B-C404-4317-B0BC-953931111309}" type="datetimeFigureOut">
              <a:rPr lang="pl-PL" smtClean="0"/>
              <a:t>02.06.2020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pl-PL"/>
              <a:t>Kliknij, aby edytować styl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FD17FA3B-C404-4317-B0BC-953931111309}" type="datetimeFigureOut">
              <a:rPr lang="pl-PL" smtClean="0"/>
              <a:t>02.06.2020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pl-PL"/>
              <a:t>Kliknij, aby edytować styl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FD17FA3B-C404-4317-B0BC-953931111309}" type="datetimeFigureOut">
              <a:rPr lang="pl-PL" smtClean="0"/>
              <a:t>02.06.2020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pl-PL"/>
              <a:t>Kliknij, aby edytować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D17FA3B-C404-4317-B0BC-953931111309}" type="datetimeFigureOut">
              <a:rPr lang="pl-PL" smtClean="0"/>
              <a:t>02.06.2020</a:t>
            </a:fld>
            <a:endParaRPr lang="pl-PL"/>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pl-PL"/>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0931897F-8F23-433E-A660-EFF8D3EDA506}" type="slidenum">
              <a:rPr lang="pl-PL" smtClean="0"/>
              <a:t>‹#›</a:t>
            </a:fld>
            <a:endParaRPr lang="pl-PL"/>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www.nauka.gov.pl/"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www.nauka.gov.pl/"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www.nauka.gov.p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www.nauka.gov.pl/"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science.sciencemag.org/content/early/2019/04/10/science.aax4558#ref-2" TargetMode="External"/><Relationship Id="rId2" Type="http://schemas.openxmlformats.org/officeDocument/2006/relationships/hyperlink" Target="https://science.sciencemag.org/content/early/2019/04/10/science.aax4558#ref-1" TargetMode="External"/><Relationship Id="rId1" Type="http://schemas.openxmlformats.org/officeDocument/2006/relationships/slideLayout" Target="../slideLayouts/slideLayout7.xml"/><Relationship Id="rId6" Type="http://schemas.microsoft.com/office/2007/relationships/hdphoto" Target="../media/hdphoto1.wdp"/><Relationship Id="rId5" Type="http://schemas.openxmlformats.org/officeDocument/2006/relationships/image" Target="../media/image3.jpeg"/><Relationship Id="rId4" Type="http://schemas.openxmlformats.org/officeDocument/2006/relationships/hyperlink" Target="https://www.nature.com/articles/s41586-019-1142-2"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5" Type="http://schemas.openxmlformats.org/officeDocument/2006/relationships/image" Target="../media/image7.jpeg"/><Relationship Id="rId4" Type="http://schemas.openxmlformats.org/officeDocument/2006/relationships/image" Target="../media/image6.jpeg"/></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5" Type="http://schemas.openxmlformats.org/officeDocument/2006/relationships/image" Target="../media/image9.jpeg"/><Relationship Id="rId4" Type="http://schemas.openxmlformats.org/officeDocument/2006/relationships/image" Target="../media/image6.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pl.wikipedia.org/wiki/Impact_factor" TargetMode="External"/><Relationship Id="rId7" Type="http://schemas.openxmlformats.org/officeDocument/2006/relationships/hyperlink" Target="http://www.bip.nauka.gov.pl/wykaz-czasopism-naukowych/" TargetMode="External"/><Relationship Id="rId2" Type="http://schemas.openxmlformats.org/officeDocument/2006/relationships/hyperlink" Target="https://pl.wikipedia.org/wiki/Institute_for_Scientific_Information" TargetMode="External"/><Relationship Id="rId1" Type="http://schemas.openxmlformats.org/officeDocument/2006/relationships/slideLayout" Target="../slideLayouts/slideLayout6.xml"/><Relationship Id="rId6" Type="http://schemas.openxmlformats.org/officeDocument/2006/relationships/hyperlink" Target="https://pl.wikipedia.org/wiki/Wykaz_czasopism_punktowanych_przez_Ministerstwo_Nauki_i_Szkolnictwa_Wy%C5%BCszego#cite_note-l2016-1" TargetMode="External"/><Relationship Id="rId5" Type="http://schemas.openxmlformats.org/officeDocument/2006/relationships/hyperlink" Target="https://pl.wikipedia.org/wiki/ISI_Master_Journal_List" TargetMode="External"/><Relationship Id="rId4" Type="http://schemas.openxmlformats.org/officeDocument/2006/relationships/hyperlink" Target="https://pl.wikipedia.org/wiki/Journal_Citation_Report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1628800"/>
            <a:ext cx="7772400" cy="1470025"/>
          </a:xfrm>
        </p:spPr>
        <p:txBody>
          <a:bodyPr>
            <a:noAutofit/>
          </a:bodyPr>
          <a:lstStyle/>
          <a:p>
            <a:r>
              <a:rPr lang="pl-PL" sz="3600" b="1" dirty="0"/>
              <a:t/>
            </a:r>
            <a:br>
              <a:rPr lang="pl-PL" sz="3600" b="1" dirty="0"/>
            </a:br>
            <a:r>
              <a:rPr lang="pl-PL" sz="3600" b="1" dirty="0"/>
              <a:t/>
            </a:r>
            <a:br>
              <a:rPr lang="pl-PL" sz="3600" b="1" dirty="0"/>
            </a:br>
            <a:endParaRPr lang="en-GB" sz="3600" b="1" dirty="0"/>
          </a:p>
        </p:txBody>
      </p:sp>
      <p:sp>
        <p:nvSpPr>
          <p:cNvPr id="3" name="Podtytuł 2"/>
          <p:cNvSpPr>
            <a:spLocks noGrp="1"/>
          </p:cNvSpPr>
          <p:nvPr>
            <p:ph type="subTitle" idx="1"/>
          </p:nvPr>
        </p:nvSpPr>
        <p:spPr/>
        <p:txBody>
          <a:bodyPr>
            <a:normAutofit/>
          </a:bodyPr>
          <a:lstStyle/>
          <a:p>
            <a:r>
              <a:rPr lang="pl-PL" sz="2000" dirty="0"/>
              <a:t>03.06.2019</a:t>
            </a:r>
          </a:p>
          <a:p>
            <a:r>
              <a:rPr lang="pl-PL" sz="2000" dirty="0"/>
              <a:t>Anna </a:t>
            </a:r>
            <a:r>
              <a:rPr lang="pl-PL" sz="2000" dirty="0" err="1"/>
              <a:t>Mietelska</a:t>
            </a:r>
            <a:r>
              <a:rPr lang="pl-PL" sz="2000" dirty="0"/>
              <a:t>-Porowska</a:t>
            </a:r>
            <a:endParaRPr lang="en-GB" sz="2000" dirty="0"/>
          </a:p>
        </p:txBody>
      </p:sp>
      <p:sp>
        <p:nvSpPr>
          <p:cNvPr id="4" name="pole tekstowe 3"/>
          <p:cNvSpPr txBox="1"/>
          <p:nvPr/>
        </p:nvSpPr>
        <p:spPr>
          <a:xfrm>
            <a:off x="323528" y="2132856"/>
            <a:ext cx="8424936" cy="1077218"/>
          </a:xfrm>
          <a:prstGeom prst="rect">
            <a:avLst/>
          </a:prstGeom>
          <a:noFill/>
        </p:spPr>
        <p:txBody>
          <a:bodyPr wrap="square" rtlCol="0">
            <a:spAutoFit/>
          </a:bodyPr>
          <a:lstStyle/>
          <a:p>
            <a:pPr algn="ctr"/>
            <a:r>
              <a:rPr lang="pl-PL" sz="3200" b="1" dirty="0"/>
              <a:t>Z KODEKSU ETYKI </a:t>
            </a:r>
          </a:p>
          <a:p>
            <a:pPr algn="ctr"/>
            <a:r>
              <a:rPr lang="pl-PL" sz="3200" b="1" dirty="0"/>
              <a:t>PRACOWNIKA NAUKOWEGO …</a:t>
            </a:r>
          </a:p>
        </p:txBody>
      </p:sp>
    </p:spTree>
    <p:extLst>
      <p:ext uri="{BB962C8B-B14F-4D97-AF65-F5344CB8AC3E}">
        <p14:creationId xmlns:p14="http://schemas.microsoft.com/office/powerpoint/2010/main" val="1661726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80306" y="1124744"/>
            <a:ext cx="8568952" cy="1815882"/>
          </a:xfrm>
          <a:prstGeom prst="rect">
            <a:avLst/>
          </a:prstGeom>
          <a:noFill/>
        </p:spPr>
        <p:txBody>
          <a:bodyPr wrap="square" rtlCol="0">
            <a:spAutoFit/>
          </a:bodyPr>
          <a:lstStyle/>
          <a:p>
            <a:pPr marL="285750" indent="-285750">
              <a:buFont typeface="Arial" panose="020B0604020202020204" pitchFamily="34" charset="0"/>
              <a:buChar char="•"/>
            </a:pPr>
            <a:r>
              <a:rPr lang="pl-PL" sz="1400" b="1" dirty="0"/>
              <a:t>Autor korespondencyjny/</a:t>
            </a:r>
            <a:r>
              <a:rPr lang="en-GB" sz="1400" b="1" dirty="0"/>
              <a:t>Corresponding author: </a:t>
            </a:r>
            <a:endParaRPr lang="pl-PL" sz="1400" b="1" dirty="0"/>
          </a:p>
          <a:p>
            <a:pPr algn="just"/>
            <a:r>
              <a:rPr lang="pl-PL" sz="1400" dirty="0"/>
              <a:t>Osoba, odpowiedzialna za całokształt publikacji wysyłanej do druku, która otrzymuje komentarze recenzentów i odpowiada na nie. Dane kontaktowe tej osoby są drukowane na artykule, aby również czytelnicy mogli poprosić o przedruki lub skontaktować się z grupą badawczą. </a:t>
            </a:r>
          </a:p>
          <a:p>
            <a:pPr algn="just"/>
            <a:r>
              <a:rPr lang="pl-PL" sz="1400" dirty="0"/>
              <a:t>Autor korespondencyjny jest utożsamiany ze stażem pracy, zazwyczaj jest to kierownik grupy badawczej lub jednostki badawczej (szef zespołu), ale może to być dowolny ze współautorów, ustalony na podstawie zgody wszystkich,  posiadający wystarczającą wiedzę do podjęcia tej roli. </a:t>
            </a:r>
          </a:p>
          <a:p>
            <a:pPr algn="just"/>
            <a:r>
              <a:rPr lang="pl-PL" sz="1400" dirty="0"/>
              <a:t>Redaktorzy czasopism postrzegają to jako rolę czysto administracyjną. </a:t>
            </a:r>
          </a:p>
        </p:txBody>
      </p:sp>
      <p:sp>
        <p:nvSpPr>
          <p:cNvPr id="3" name="pole tekstowe 2"/>
          <p:cNvSpPr txBox="1"/>
          <p:nvPr/>
        </p:nvSpPr>
        <p:spPr>
          <a:xfrm>
            <a:off x="180306" y="2996952"/>
            <a:ext cx="8539658" cy="2031325"/>
          </a:xfrm>
          <a:prstGeom prst="rect">
            <a:avLst/>
          </a:prstGeom>
          <a:noFill/>
        </p:spPr>
        <p:txBody>
          <a:bodyPr wrap="square" rtlCol="0">
            <a:spAutoFit/>
          </a:bodyPr>
          <a:lstStyle/>
          <a:p>
            <a:pPr indent="361950">
              <a:buFont typeface="Arial" panose="020B0604020202020204" pitchFamily="34" charset="0"/>
              <a:buChar char="•"/>
            </a:pPr>
            <a:r>
              <a:rPr lang="pl-PL" sz="1400" b="1" dirty="0"/>
              <a:t>Pierwszy i ostatni autor/ </a:t>
            </a:r>
            <a:r>
              <a:rPr lang="en-GB" sz="1400" b="1" dirty="0"/>
              <a:t>First and last authors: </a:t>
            </a:r>
            <a:r>
              <a:rPr lang="pl-PL" sz="1400" dirty="0"/>
              <a:t/>
            </a:r>
            <a:br>
              <a:rPr lang="pl-PL" sz="1400" dirty="0"/>
            </a:br>
            <a:r>
              <a:rPr lang="pl-PL" sz="1400" b="1" dirty="0"/>
              <a:t>Pierwszym autorem </a:t>
            </a:r>
            <a:r>
              <a:rPr lang="pl-PL" sz="1400" dirty="0"/>
              <a:t>jest osoba, która wniosła największy wkład w publikowane badania </a:t>
            </a:r>
          </a:p>
          <a:p>
            <a:r>
              <a:rPr lang="pl-PL" sz="1400" dirty="0"/>
              <a:t>(przede wszystkim merytorycznie). </a:t>
            </a:r>
          </a:p>
          <a:p>
            <a:endParaRPr lang="pl-PL" sz="1400" dirty="0"/>
          </a:p>
          <a:p>
            <a:r>
              <a:rPr lang="pl-PL" sz="1400" dirty="0"/>
              <a:t>Kryteria znaczenia </a:t>
            </a:r>
            <a:r>
              <a:rPr lang="pl-PL" sz="1400" b="1" dirty="0"/>
              <a:t>ostatniego autora </a:t>
            </a:r>
            <a:r>
              <a:rPr lang="pl-PL" sz="1400" dirty="0"/>
              <a:t>bywają różne. </a:t>
            </a:r>
            <a:br>
              <a:rPr lang="pl-PL" sz="1400" dirty="0"/>
            </a:br>
            <a:r>
              <a:rPr lang="pl-PL" sz="1400" dirty="0"/>
              <a:t>Najczęściej jest to członek zespołu wyższego szczebla, który przyczynił się do ekspertyzy i wskazówek, zazwyczaj jest to kierownik grupy badawczej lub jednostki badawczej (szef zespołu).  Jest to zgodne z kryteriami ICMJE, tylko wówczas kiedy ta osoba była zaangażowana w projektowanie badań i/lub interpretację danych  oraz krytycznie przejrzała publikację.</a:t>
            </a:r>
            <a:endParaRPr lang="en-GB" sz="1400" dirty="0"/>
          </a:p>
        </p:txBody>
      </p:sp>
      <p:sp>
        <p:nvSpPr>
          <p:cNvPr id="4" name="pole tekstowe 3"/>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
        <p:nvSpPr>
          <p:cNvPr id="7" name="pole tekstowe 6"/>
          <p:cNvSpPr txBox="1"/>
          <p:nvPr/>
        </p:nvSpPr>
        <p:spPr>
          <a:xfrm>
            <a:off x="180306" y="5229200"/>
            <a:ext cx="8640166" cy="1015663"/>
          </a:xfrm>
          <a:prstGeom prst="rect">
            <a:avLst/>
          </a:prstGeom>
          <a:noFill/>
        </p:spPr>
        <p:txBody>
          <a:bodyPr wrap="square" rtlCol="0">
            <a:spAutoFit/>
          </a:bodyPr>
          <a:lstStyle/>
          <a:p>
            <a:pPr marL="285750" indent="-285750">
              <a:buFont typeface="Arial" panose="020B0604020202020204" pitchFamily="34" charset="0"/>
              <a:buChar char="•"/>
            </a:pPr>
            <a:r>
              <a:rPr lang="pl-PL" sz="1200" b="1" dirty="0"/>
              <a:t>Autor grupowy/</a:t>
            </a:r>
            <a:r>
              <a:rPr lang="pl-PL" sz="1200" b="1" dirty="0" err="1"/>
              <a:t>Group</a:t>
            </a:r>
            <a:r>
              <a:rPr lang="pl-PL" sz="1200" b="1" dirty="0"/>
              <a:t> </a:t>
            </a:r>
            <a:r>
              <a:rPr lang="pl-PL" sz="1200" b="1" dirty="0" err="1"/>
              <a:t>authorship</a:t>
            </a:r>
            <a:r>
              <a:rPr lang="pl-PL" sz="1200" dirty="0"/>
              <a:t>:</a:t>
            </a:r>
          </a:p>
          <a:p>
            <a:pPr algn="just"/>
            <a:r>
              <a:rPr lang="pl-PL" sz="1200" dirty="0"/>
              <a:t>Niektóre czasopisma zezwalają na używanie nazw grup, ale wiele wymaga, aby współautorzy byli wymienieni (często alfabetycznie) i / lub grupa pisząca ma być również nazwana. Jednym z problemów z nazwami grup jest to, że często są one błędnie zakodowane w bazach danych, takich jak </a:t>
            </a:r>
            <a:r>
              <a:rPr lang="pl-PL" sz="1200" dirty="0" err="1"/>
              <a:t>Medline</a:t>
            </a:r>
            <a:r>
              <a:rPr lang="pl-PL" sz="1200" dirty="0"/>
              <a:t>. Pierwsza osoba na alfabetycznej liście współpracowników domyślnie staje się pierwszym autorem, co zaburza rzeczywisty obraz autorstwa manuskryptu.</a:t>
            </a:r>
          </a:p>
        </p:txBody>
      </p:sp>
      <p:sp>
        <p:nvSpPr>
          <p:cNvPr id="8" name="pole tekstowe 7"/>
          <p:cNvSpPr txBox="1"/>
          <p:nvPr/>
        </p:nvSpPr>
        <p:spPr>
          <a:xfrm>
            <a:off x="43794" y="764704"/>
            <a:ext cx="5536318" cy="338554"/>
          </a:xfrm>
          <a:prstGeom prst="rect">
            <a:avLst/>
          </a:prstGeom>
          <a:noFill/>
        </p:spPr>
        <p:txBody>
          <a:bodyPr wrap="square" rtlCol="0">
            <a:spAutoFit/>
          </a:bodyPr>
          <a:lstStyle/>
          <a:p>
            <a:r>
              <a:rPr lang="pl-PL" sz="1600" dirty="0"/>
              <a:t>KATEGORIE I ZASADY WSPÓŁAUTORSTWA</a:t>
            </a:r>
          </a:p>
        </p:txBody>
      </p:sp>
    </p:spTree>
    <p:extLst>
      <p:ext uri="{BB962C8B-B14F-4D97-AF65-F5344CB8AC3E}">
        <p14:creationId xmlns:p14="http://schemas.microsoft.com/office/powerpoint/2010/main" val="678451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90262" y="1196752"/>
            <a:ext cx="8424142" cy="2492990"/>
          </a:xfrm>
          <a:prstGeom prst="rect">
            <a:avLst/>
          </a:prstGeom>
          <a:noFill/>
        </p:spPr>
        <p:txBody>
          <a:bodyPr wrap="square" rtlCol="0">
            <a:spAutoFit/>
          </a:bodyPr>
          <a:lstStyle/>
          <a:p>
            <a:pPr marL="285750" indent="-285750">
              <a:buFont typeface="Arial" panose="020B0604020202020204" pitchFamily="34" charset="0"/>
              <a:buChar char="•"/>
            </a:pPr>
            <a:endParaRPr lang="pl-PL" sz="1400" dirty="0"/>
          </a:p>
          <a:p>
            <a:pPr marL="285750" indent="-285750">
              <a:buFont typeface="Arial" panose="020B0604020202020204" pitchFamily="34" charset="0"/>
              <a:buChar char="•"/>
            </a:pPr>
            <a:r>
              <a:rPr lang="pl-PL" sz="1600" b="1" dirty="0"/>
              <a:t>Kolejność autorów/Order of </a:t>
            </a:r>
            <a:r>
              <a:rPr lang="pl-PL" sz="1600" b="1" dirty="0" err="1"/>
              <a:t>authors</a:t>
            </a:r>
            <a:r>
              <a:rPr lang="pl-PL" sz="1600" b="1" dirty="0"/>
              <a:t>: </a:t>
            </a:r>
          </a:p>
          <a:p>
            <a:pPr algn="just"/>
            <a:r>
              <a:rPr lang="pl-PL" sz="1400" b="1" dirty="0"/>
              <a:t>Pozostali współautorzy </a:t>
            </a:r>
            <a:r>
              <a:rPr lang="pl-PL" sz="1400" dirty="0"/>
              <a:t>zazwyczaj wymieniani są w kolejności według udziału/wkładu (przede wszystkim merytorycznego) w powstanie publikowanego manuskryptu.</a:t>
            </a:r>
            <a:endParaRPr lang="pl-PL" sz="1400" b="1" dirty="0"/>
          </a:p>
          <a:p>
            <a:pPr algn="just"/>
            <a:r>
              <a:rPr lang="pl-PL" sz="1400" dirty="0"/>
              <a:t>Wytyczne ICMJE stanowią, że kolejność autorstwa powinna być „wspólną decyzją współautorów. Każdy z autorów powinien być przygotowany na wyjaśnienie kolejności wymieniania autorów”. </a:t>
            </a:r>
          </a:p>
          <a:p>
            <a:pPr algn="just"/>
            <a:r>
              <a:rPr lang="pl-PL" sz="1400" dirty="0"/>
              <a:t>Tam, gdzie to możliwe, należy podejmować decyzje o kolejności wymieniania współautorów przed rozpoczęciem pisania projektu. </a:t>
            </a:r>
          </a:p>
          <a:p>
            <a:pPr algn="just"/>
            <a:r>
              <a:rPr lang="pl-PL" sz="1400" dirty="0"/>
              <a:t>W sytuacji kiedy autorzy wnieśli równy wkład do badania i publikacji (np. </a:t>
            </a:r>
            <a:r>
              <a:rPr lang="pl-PL" sz="1400" dirty="0" err="1"/>
              <a:t>equally</a:t>
            </a:r>
            <a:r>
              <a:rPr lang="pl-PL" sz="1400" dirty="0"/>
              <a:t> </a:t>
            </a:r>
            <a:r>
              <a:rPr lang="pl-PL" sz="1400" dirty="0" err="1"/>
              <a:t>first</a:t>
            </a:r>
            <a:r>
              <a:rPr lang="pl-PL" sz="1400" dirty="0"/>
              <a:t> </a:t>
            </a:r>
            <a:r>
              <a:rPr lang="pl-PL" sz="1400" dirty="0" err="1"/>
              <a:t>authors</a:t>
            </a:r>
            <a:r>
              <a:rPr lang="pl-PL" sz="1400" dirty="0"/>
              <a:t>) autorzy  powinni być wymienieni w porządku alfabetycznym oraz powinna być zamieszczona notatka wyjaśniająca, sporządzona w sposób jasny dla edytora.</a:t>
            </a:r>
          </a:p>
        </p:txBody>
      </p:sp>
      <p:sp>
        <p:nvSpPr>
          <p:cNvPr id="4" name="pole tekstowe 3"/>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
        <p:nvSpPr>
          <p:cNvPr id="5" name="pole tekstowe 4"/>
          <p:cNvSpPr txBox="1"/>
          <p:nvPr/>
        </p:nvSpPr>
        <p:spPr>
          <a:xfrm>
            <a:off x="43794" y="764704"/>
            <a:ext cx="5536318" cy="338554"/>
          </a:xfrm>
          <a:prstGeom prst="rect">
            <a:avLst/>
          </a:prstGeom>
          <a:noFill/>
        </p:spPr>
        <p:txBody>
          <a:bodyPr wrap="square" rtlCol="0">
            <a:spAutoFit/>
          </a:bodyPr>
          <a:lstStyle/>
          <a:p>
            <a:r>
              <a:rPr lang="pl-PL" sz="1600" dirty="0"/>
              <a:t>KATEGORIE I ZASADY WSPÓŁAUTORSTWA</a:t>
            </a:r>
          </a:p>
        </p:txBody>
      </p:sp>
    </p:spTree>
    <p:extLst>
      <p:ext uri="{BB962C8B-B14F-4D97-AF65-F5344CB8AC3E}">
        <p14:creationId xmlns:p14="http://schemas.microsoft.com/office/powerpoint/2010/main" val="741391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90262" y="1196752"/>
            <a:ext cx="8424142" cy="2492990"/>
          </a:xfrm>
          <a:prstGeom prst="rect">
            <a:avLst/>
          </a:prstGeom>
          <a:noFill/>
        </p:spPr>
        <p:txBody>
          <a:bodyPr wrap="square" rtlCol="0">
            <a:spAutoFit/>
          </a:bodyPr>
          <a:lstStyle/>
          <a:p>
            <a:pPr marL="285750" indent="-285750">
              <a:buFont typeface="Arial" panose="020B0604020202020204" pitchFamily="34" charset="0"/>
              <a:buChar char="•"/>
            </a:pPr>
            <a:endParaRPr lang="pl-PL" sz="1400" dirty="0"/>
          </a:p>
          <a:p>
            <a:pPr marL="285750" indent="-285750">
              <a:buFont typeface="Arial" panose="020B0604020202020204" pitchFamily="34" charset="0"/>
              <a:buChar char="•"/>
            </a:pPr>
            <a:r>
              <a:rPr lang="pl-PL" sz="1600" b="1" dirty="0"/>
              <a:t>Kolejność autorów/Order of </a:t>
            </a:r>
            <a:r>
              <a:rPr lang="pl-PL" sz="1600" b="1" dirty="0" err="1"/>
              <a:t>authors</a:t>
            </a:r>
            <a:r>
              <a:rPr lang="pl-PL" sz="1600" b="1" dirty="0"/>
              <a:t>: </a:t>
            </a:r>
          </a:p>
          <a:p>
            <a:pPr algn="just"/>
            <a:r>
              <a:rPr lang="pl-PL" sz="1400" b="1" dirty="0"/>
              <a:t>Pozostali współautorzy </a:t>
            </a:r>
            <a:r>
              <a:rPr lang="pl-PL" sz="1400" dirty="0"/>
              <a:t>zazwyczaj wymieniani są w kolejności według udziału/wkładu (przede wszystkim merytorycznego) w powstanie publikowanego manuskryptu.</a:t>
            </a:r>
            <a:endParaRPr lang="pl-PL" sz="1400" b="1" dirty="0"/>
          </a:p>
          <a:p>
            <a:pPr algn="just"/>
            <a:r>
              <a:rPr lang="pl-PL" sz="1400" dirty="0"/>
              <a:t>Wytyczne ICMJE stanowią, że kolejność autorstwa powinna być „wspólną decyzją współautorów. Każdy z autorów powinien być przygotowany na wyjaśnienie kolejności wymieniania autorów”. </a:t>
            </a:r>
          </a:p>
          <a:p>
            <a:pPr algn="just"/>
            <a:r>
              <a:rPr lang="pl-PL" sz="1400" dirty="0"/>
              <a:t>Tam, gdzie to możliwe, należy podejmować decyzje o kolejności wymieniania współautorów przed rozpoczęciem pisania projektu. </a:t>
            </a:r>
          </a:p>
          <a:p>
            <a:pPr algn="just"/>
            <a:r>
              <a:rPr lang="pl-PL" sz="1400" dirty="0"/>
              <a:t>W sytuacji kiedy autorzy wnieśli równy wkład do badania i publikacji (np. </a:t>
            </a:r>
            <a:r>
              <a:rPr lang="pl-PL" sz="1400" dirty="0" err="1"/>
              <a:t>equally</a:t>
            </a:r>
            <a:r>
              <a:rPr lang="pl-PL" sz="1400" dirty="0"/>
              <a:t> </a:t>
            </a:r>
            <a:r>
              <a:rPr lang="pl-PL" sz="1400" dirty="0" err="1"/>
              <a:t>first</a:t>
            </a:r>
            <a:r>
              <a:rPr lang="pl-PL" sz="1400" dirty="0"/>
              <a:t> </a:t>
            </a:r>
            <a:r>
              <a:rPr lang="pl-PL" sz="1400" dirty="0" err="1"/>
              <a:t>authors</a:t>
            </a:r>
            <a:r>
              <a:rPr lang="pl-PL" sz="1400" dirty="0"/>
              <a:t>) autorzy  powinni być wymienieni w porządku alfabetycznym oraz powinna być zamieszczona notatka wyjaśniająca, sporządzona w sposób jasny dla edytora.</a:t>
            </a:r>
          </a:p>
        </p:txBody>
      </p:sp>
      <p:sp>
        <p:nvSpPr>
          <p:cNvPr id="4" name="pole tekstowe 3"/>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
        <p:nvSpPr>
          <p:cNvPr id="5" name="pole tekstowe 4"/>
          <p:cNvSpPr txBox="1"/>
          <p:nvPr/>
        </p:nvSpPr>
        <p:spPr>
          <a:xfrm>
            <a:off x="43794" y="764704"/>
            <a:ext cx="5536318" cy="338554"/>
          </a:xfrm>
          <a:prstGeom prst="rect">
            <a:avLst/>
          </a:prstGeom>
          <a:noFill/>
        </p:spPr>
        <p:txBody>
          <a:bodyPr wrap="square" rtlCol="0">
            <a:spAutoFit/>
          </a:bodyPr>
          <a:lstStyle/>
          <a:p>
            <a:r>
              <a:rPr lang="pl-PL" sz="1600" dirty="0"/>
              <a:t>KATEGORIE I ZASADY WSPÓŁAUTORSTWA</a:t>
            </a:r>
          </a:p>
        </p:txBody>
      </p:sp>
      <p:sp>
        <p:nvSpPr>
          <p:cNvPr id="6" name="pole tekstowe 5"/>
          <p:cNvSpPr txBox="1"/>
          <p:nvPr/>
        </p:nvSpPr>
        <p:spPr>
          <a:xfrm>
            <a:off x="290262" y="3958024"/>
            <a:ext cx="8424142" cy="1631216"/>
          </a:xfrm>
          <a:prstGeom prst="rect">
            <a:avLst/>
          </a:prstGeom>
          <a:noFill/>
        </p:spPr>
        <p:txBody>
          <a:bodyPr wrap="square" rtlCol="0">
            <a:spAutoFit/>
          </a:bodyPr>
          <a:lstStyle/>
          <a:p>
            <a:pPr marL="285750" indent="-285750">
              <a:buFont typeface="Arial" panose="020B0604020202020204" pitchFamily="34" charset="0"/>
              <a:buChar char="•"/>
            </a:pPr>
            <a:r>
              <a:rPr lang="pl-PL" sz="1600" b="1" dirty="0"/>
              <a:t>Liczba autorów/</a:t>
            </a:r>
            <a:r>
              <a:rPr lang="en-GB" sz="1600" b="1" dirty="0"/>
              <a:t>Number of authors: </a:t>
            </a:r>
            <a:endParaRPr lang="pl-PL" sz="1600" dirty="0"/>
          </a:p>
          <a:p>
            <a:pPr algn="just"/>
            <a:r>
              <a:rPr lang="pl-PL" sz="1400" dirty="0"/>
              <a:t>ICMJE nie ustanawia zasad na ten temat. </a:t>
            </a:r>
          </a:p>
          <a:p>
            <a:pPr algn="just"/>
            <a:r>
              <a:rPr lang="pl-PL" sz="1400" dirty="0"/>
              <a:t>W przeszłości bazy danych, takie jak </a:t>
            </a:r>
            <a:r>
              <a:rPr lang="pl-PL" sz="1400" dirty="0" err="1"/>
              <a:t>Medline</a:t>
            </a:r>
            <a:r>
              <a:rPr lang="pl-PL" sz="1400" dirty="0"/>
              <a:t>, ograniczały liczbę wymienionych autorów. Wykazano, że ma to wpływ na liczbę autorów (większość grup próbowała pozostać poniżej limitu), a w większych grupach prawdopodobnie zwiększało to  przepychanie się o pozycję. </a:t>
            </a:r>
          </a:p>
          <a:p>
            <a:pPr algn="just"/>
            <a:r>
              <a:rPr lang="pl-PL" sz="1400" dirty="0"/>
              <a:t>Aktualnie większość baz danych zaleca wymienianie wszystkich autorów, którzy spełniają kryteria (Vancouver </a:t>
            </a:r>
            <a:r>
              <a:rPr lang="pl-PL" sz="1400" dirty="0" err="1"/>
              <a:t>rules</a:t>
            </a:r>
            <a:r>
              <a:rPr lang="pl-PL" sz="1400" dirty="0"/>
              <a:t>).</a:t>
            </a:r>
          </a:p>
        </p:txBody>
      </p:sp>
    </p:spTree>
    <p:extLst>
      <p:ext uri="{BB962C8B-B14F-4D97-AF65-F5344CB8AC3E}">
        <p14:creationId xmlns:p14="http://schemas.microsoft.com/office/powerpoint/2010/main" val="545085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0629"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
        <p:nvSpPr>
          <p:cNvPr id="3" name="pole tekstowe 2"/>
          <p:cNvSpPr txBox="1"/>
          <p:nvPr/>
        </p:nvSpPr>
        <p:spPr>
          <a:xfrm>
            <a:off x="251520" y="1152034"/>
            <a:ext cx="8424936" cy="2492990"/>
          </a:xfrm>
          <a:prstGeom prst="rect">
            <a:avLst/>
          </a:prstGeom>
          <a:noFill/>
        </p:spPr>
        <p:txBody>
          <a:bodyPr wrap="square" rtlCol="0">
            <a:spAutoFit/>
          </a:bodyPr>
          <a:lstStyle/>
          <a:p>
            <a:pPr algn="just"/>
            <a:r>
              <a:rPr lang="pl-PL" sz="1400" i="1" dirty="0"/>
              <a:t>„Czy powinniśmy oczekiwać od radiologa wyjaśnienia metod statystycznych </a:t>
            </a:r>
          </a:p>
          <a:p>
            <a:pPr algn="just"/>
            <a:r>
              <a:rPr lang="pl-PL" sz="1400" i="1" dirty="0"/>
              <a:t>lub od statystyka interpretowania promieni rentgenowskich?”</a:t>
            </a:r>
          </a:p>
          <a:p>
            <a:pPr algn="just"/>
            <a:r>
              <a:rPr lang="pl-PL" sz="1400" dirty="0"/>
              <a:t/>
            </a:r>
            <a:br>
              <a:rPr lang="pl-PL" sz="1400" dirty="0"/>
            </a:br>
            <a:r>
              <a:rPr lang="pl-PL" sz="1400" dirty="0"/>
              <a:t>Istotne jest, aby zakres pracy podjętej przez konkretnego współautora odpowiadał jego rzeczywistej specjalizacji, gdyż bierze on odpowiedzialność za treści, które mu się przypisuje. </a:t>
            </a:r>
          </a:p>
          <a:p>
            <a:pPr algn="just"/>
            <a:endParaRPr lang="pl-PL" sz="1400" dirty="0"/>
          </a:p>
          <a:p>
            <a:pPr algn="just"/>
            <a:r>
              <a:rPr lang="pl-PL" sz="1400" dirty="0"/>
              <a:t>Biorąc pod uwagę rosnącą specjalizację, wytyczne ICMJE uznają za </a:t>
            </a:r>
            <a:br>
              <a:rPr lang="pl-PL" sz="1400" dirty="0"/>
            </a:br>
            <a:r>
              <a:rPr lang="pl-PL" sz="1400" dirty="0"/>
              <a:t>nieuzasadnione proszenie osób fizycznych o wzięcie odpowiedzialności za każdy aspekt badań. </a:t>
            </a:r>
          </a:p>
          <a:p>
            <a:pPr algn="just"/>
            <a:endParaRPr lang="pl-PL" sz="1400" dirty="0"/>
          </a:p>
          <a:p>
            <a:pPr algn="just"/>
            <a:r>
              <a:rPr lang="pl-PL" sz="1400" dirty="0"/>
              <a:t>Wytyczne ICMJE uznają za ważne, aby jedna osoba zagwarantowała integralność całego projektu – </a:t>
            </a:r>
            <a:r>
              <a:rPr lang="pl-PL" sz="1600" b="1" dirty="0"/>
              <a:t>Gwarant/</a:t>
            </a:r>
            <a:r>
              <a:rPr lang="pl-PL" sz="1600" b="1" dirty="0" err="1"/>
              <a:t>Guarantor</a:t>
            </a:r>
            <a:r>
              <a:rPr lang="pl-PL" sz="1600" b="1" dirty="0"/>
              <a:t> </a:t>
            </a:r>
          </a:p>
        </p:txBody>
      </p:sp>
      <p:sp>
        <p:nvSpPr>
          <p:cNvPr id="5" name="pole tekstowe 4"/>
          <p:cNvSpPr txBox="1"/>
          <p:nvPr/>
        </p:nvSpPr>
        <p:spPr>
          <a:xfrm>
            <a:off x="395536" y="3796005"/>
            <a:ext cx="8280920" cy="2862322"/>
          </a:xfrm>
          <a:prstGeom prst="rect">
            <a:avLst/>
          </a:prstGeom>
          <a:noFill/>
        </p:spPr>
        <p:txBody>
          <a:bodyPr wrap="square" rtlCol="0">
            <a:spAutoFit/>
          </a:bodyPr>
          <a:lstStyle/>
          <a:p>
            <a:pPr algn="ctr"/>
            <a:r>
              <a:rPr lang="pl-PL" b="1" dirty="0"/>
              <a:t>„Wszystkie osoby wyznaczone na autorów powinny spełniać kryteria</a:t>
            </a:r>
            <a:br>
              <a:rPr lang="pl-PL" b="1" dirty="0"/>
            </a:br>
            <a:r>
              <a:rPr lang="pl-PL" b="1" dirty="0"/>
              <a:t>autorstwa </a:t>
            </a:r>
            <a:r>
              <a:rPr lang="pl-PL" dirty="0"/>
              <a:t>(wg Vancouver </a:t>
            </a:r>
            <a:r>
              <a:rPr lang="pl-PL" dirty="0" err="1"/>
              <a:t>rules</a:t>
            </a:r>
            <a:r>
              <a:rPr lang="pl-PL" dirty="0"/>
              <a:t>) </a:t>
            </a:r>
            <a:r>
              <a:rPr lang="pl-PL" b="1" dirty="0"/>
              <a:t>i wszyscy ci, którzy się kwalifikują, </a:t>
            </a:r>
          </a:p>
          <a:p>
            <a:pPr algn="ctr"/>
            <a:r>
              <a:rPr lang="pl-PL" b="1" dirty="0"/>
              <a:t>powinni być wymienieni. </a:t>
            </a:r>
          </a:p>
          <a:p>
            <a:pPr algn="ctr"/>
            <a:endParaRPr lang="pl-PL" b="1" dirty="0"/>
          </a:p>
          <a:p>
            <a:pPr algn="ctr"/>
            <a:r>
              <a:rPr lang="pl-PL" b="1" dirty="0"/>
              <a:t>Każdy autor powinien być wystarczająco zaangażowany w pracę, aby wziąć odpowiedzialność publiczną za właściwe części treści. </a:t>
            </a:r>
          </a:p>
          <a:p>
            <a:pPr algn="ctr"/>
            <a:endParaRPr lang="pl-PL" b="1" dirty="0"/>
          </a:p>
          <a:p>
            <a:pPr algn="ctr"/>
            <a:r>
              <a:rPr lang="pl-PL" b="1" dirty="0"/>
              <a:t>Jeden lub więcej </a:t>
            </a:r>
            <a:r>
              <a:rPr lang="pl-PL" dirty="0"/>
              <a:t>(decyzją wszystkich) </a:t>
            </a:r>
            <a:r>
              <a:rPr lang="pl-PL" b="1" dirty="0"/>
              <a:t>autorów powinno wziąć odpowiedzialność za integralność pracy jako całości, od początku do opublikowania artykułu.”</a:t>
            </a:r>
          </a:p>
        </p:txBody>
      </p:sp>
      <p:sp>
        <p:nvSpPr>
          <p:cNvPr id="6" name="pole tekstowe 5"/>
          <p:cNvSpPr txBox="1"/>
          <p:nvPr/>
        </p:nvSpPr>
        <p:spPr>
          <a:xfrm>
            <a:off x="43794" y="764704"/>
            <a:ext cx="5536318" cy="338554"/>
          </a:xfrm>
          <a:prstGeom prst="rect">
            <a:avLst/>
          </a:prstGeom>
          <a:noFill/>
        </p:spPr>
        <p:txBody>
          <a:bodyPr wrap="square" rtlCol="0">
            <a:spAutoFit/>
          </a:bodyPr>
          <a:lstStyle/>
          <a:p>
            <a:r>
              <a:rPr lang="pl-PL" sz="1600" dirty="0"/>
              <a:t>KATEGORIE I ZASADY WSPÓŁAUTORSTWA</a:t>
            </a:r>
          </a:p>
        </p:txBody>
      </p:sp>
    </p:spTree>
    <p:extLst>
      <p:ext uri="{BB962C8B-B14F-4D97-AF65-F5344CB8AC3E}">
        <p14:creationId xmlns:p14="http://schemas.microsoft.com/office/powerpoint/2010/main" val="2201147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0629"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
        <p:nvSpPr>
          <p:cNvPr id="3" name="pole tekstowe 2"/>
          <p:cNvSpPr txBox="1"/>
          <p:nvPr/>
        </p:nvSpPr>
        <p:spPr>
          <a:xfrm>
            <a:off x="43794" y="764704"/>
            <a:ext cx="5536318" cy="338554"/>
          </a:xfrm>
          <a:prstGeom prst="rect">
            <a:avLst/>
          </a:prstGeom>
          <a:noFill/>
        </p:spPr>
        <p:txBody>
          <a:bodyPr wrap="square" rtlCol="0">
            <a:spAutoFit/>
          </a:bodyPr>
          <a:lstStyle/>
          <a:p>
            <a:r>
              <a:rPr lang="pl-PL" sz="1600" dirty="0"/>
              <a:t>PRAKTYKI NIEDOZWOLONE</a:t>
            </a:r>
          </a:p>
        </p:txBody>
      </p:sp>
      <p:sp>
        <p:nvSpPr>
          <p:cNvPr id="4" name="pole tekstowe 3"/>
          <p:cNvSpPr txBox="1"/>
          <p:nvPr/>
        </p:nvSpPr>
        <p:spPr>
          <a:xfrm>
            <a:off x="251520" y="1196752"/>
            <a:ext cx="8568952" cy="2277547"/>
          </a:xfrm>
          <a:prstGeom prst="rect">
            <a:avLst/>
          </a:prstGeom>
          <a:noFill/>
        </p:spPr>
        <p:txBody>
          <a:bodyPr wrap="square" rtlCol="0">
            <a:spAutoFit/>
          </a:bodyPr>
          <a:lstStyle/>
          <a:p>
            <a:r>
              <a:rPr lang="pl-PL" sz="1600" b="1" dirty="0"/>
              <a:t>Autorzy ‚duchy’/</a:t>
            </a:r>
            <a:r>
              <a:rPr lang="en-GB" sz="1600" b="1" dirty="0"/>
              <a:t>Ghost authors: </a:t>
            </a:r>
            <a:r>
              <a:rPr lang="pl-PL" dirty="0"/>
              <a:t/>
            </a:r>
            <a:br>
              <a:rPr lang="pl-PL" dirty="0"/>
            </a:br>
            <a:r>
              <a:rPr lang="pl-PL" sz="1400" dirty="0"/>
              <a:t>To określenie jest stosowane w dwóch przypadkach:</a:t>
            </a:r>
          </a:p>
          <a:p>
            <a:pPr marL="342900" indent="-342900" algn="just">
              <a:buFont typeface="+mj-lt"/>
              <a:buAutoNum type="arabicPeriod"/>
            </a:pPr>
            <a:r>
              <a:rPr lang="pl-PL" sz="1400" dirty="0"/>
              <a:t>Zwykle odnosi się to do profesjonalnych pisarzy (często opłacanych przez sponsorów komercyjnych), których rola nie jest uznawana. Tacy autorzy nie spełniają kryteriów ICMJE, ponieważ nie są zaangażowani w projektowanie badań, gromadzenie lub interpretację danych. Ich zaangażowanie może stanowić potencjalny konflikt interesów. </a:t>
            </a:r>
          </a:p>
          <a:p>
            <a:pPr marL="342900" indent="-342900" algn="just">
              <a:buFont typeface="+mj-lt"/>
              <a:buAutoNum type="arabicPeriod"/>
            </a:pPr>
            <a:r>
              <a:rPr lang="pl-PL" sz="1400" dirty="0"/>
              <a:t>Termin ten może być również używany do opisu osób, które wniosły znaczący wkład w projekt badawczy i spełniają kryteria ICMJE, ale nie zostały wymienione jako autorzy. Wytyczne ICMJE wyraźnie potępiają tę praktykę i stwierdzają, że </a:t>
            </a:r>
            <a:r>
              <a:rPr lang="pl-PL" sz="1400" u="sng" dirty="0"/>
              <a:t>„wszystkie osoby wyznaczone na autorów powinny kwalifikować się do autorstwa, a wszyscy ci, którzy się kwalifikują, powinni być wymienieni”.</a:t>
            </a:r>
          </a:p>
        </p:txBody>
      </p:sp>
    </p:spTree>
    <p:extLst>
      <p:ext uri="{BB962C8B-B14F-4D97-AF65-F5344CB8AC3E}">
        <p14:creationId xmlns:p14="http://schemas.microsoft.com/office/powerpoint/2010/main" val="267526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0629"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
        <p:nvSpPr>
          <p:cNvPr id="3" name="pole tekstowe 2"/>
          <p:cNvSpPr txBox="1"/>
          <p:nvPr/>
        </p:nvSpPr>
        <p:spPr>
          <a:xfrm>
            <a:off x="43794" y="764704"/>
            <a:ext cx="5536318" cy="338554"/>
          </a:xfrm>
          <a:prstGeom prst="rect">
            <a:avLst/>
          </a:prstGeom>
          <a:noFill/>
        </p:spPr>
        <p:txBody>
          <a:bodyPr wrap="square" rtlCol="0">
            <a:spAutoFit/>
          </a:bodyPr>
          <a:lstStyle/>
          <a:p>
            <a:r>
              <a:rPr lang="pl-PL" sz="1600" dirty="0"/>
              <a:t>PRAKTYKI NIEDOZWOLONE</a:t>
            </a:r>
          </a:p>
        </p:txBody>
      </p:sp>
      <p:sp>
        <p:nvSpPr>
          <p:cNvPr id="4" name="pole tekstowe 3"/>
          <p:cNvSpPr txBox="1"/>
          <p:nvPr/>
        </p:nvSpPr>
        <p:spPr>
          <a:xfrm>
            <a:off x="251520" y="1196752"/>
            <a:ext cx="8568952" cy="2277547"/>
          </a:xfrm>
          <a:prstGeom prst="rect">
            <a:avLst/>
          </a:prstGeom>
          <a:noFill/>
        </p:spPr>
        <p:txBody>
          <a:bodyPr wrap="square" rtlCol="0">
            <a:spAutoFit/>
          </a:bodyPr>
          <a:lstStyle/>
          <a:p>
            <a:r>
              <a:rPr lang="pl-PL" sz="1600" b="1" dirty="0"/>
              <a:t>Autorzy ‚duchy’/</a:t>
            </a:r>
            <a:r>
              <a:rPr lang="en-GB" sz="1600" b="1" dirty="0"/>
              <a:t>Ghost authors: </a:t>
            </a:r>
            <a:r>
              <a:rPr lang="pl-PL" dirty="0"/>
              <a:t/>
            </a:r>
            <a:br>
              <a:rPr lang="pl-PL" dirty="0"/>
            </a:br>
            <a:r>
              <a:rPr lang="pl-PL" sz="1400" dirty="0"/>
              <a:t>To określenie jest stosowane w dwóch przypadkach:</a:t>
            </a:r>
          </a:p>
          <a:p>
            <a:pPr marL="342900" indent="-342900" algn="just">
              <a:buFont typeface="+mj-lt"/>
              <a:buAutoNum type="arabicPeriod"/>
            </a:pPr>
            <a:r>
              <a:rPr lang="pl-PL" sz="1400" dirty="0"/>
              <a:t>Zwykle odnosi się to do profesjonalnych pisarzy (często opłacanych przez sponsorów komercyjnych), których rola nie jest uznawana. Tacy autorzy nie spełniają kryteriów ICMJE, ponieważ nie są zaangażowani w projektowanie badań, gromadzenie lub interpretację danych. Ich zaangażowanie może stanowić potencjalny konflikt interesów. </a:t>
            </a:r>
          </a:p>
          <a:p>
            <a:pPr marL="342900" indent="-342900" algn="just">
              <a:buFont typeface="+mj-lt"/>
              <a:buAutoNum type="arabicPeriod"/>
            </a:pPr>
            <a:r>
              <a:rPr lang="pl-PL" sz="1400" dirty="0"/>
              <a:t>Termin ten może być również używany do opisu osób, które wniosły znaczący wkład w projekt badawczy i spełniają kryteria ICMJE, ale nie zostały wymienione jako autorzy. Wytyczne ICMJE wyraźnie potępiają tę praktykę i stwierdzają, że </a:t>
            </a:r>
            <a:r>
              <a:rPr lang="pl-PL" sz="1400" u="sng" dirty="0"/>
              <a:t>„wszystkie osoby wyznaczone na autorów powinny kwalifikować się do autorstwa, a wszyscy ci, którzy się kwalifikują, powinni być wymienieni”.</a:t>
            </a:r>
          </a:p>
        </p:txBody>
      </p:sp>
      <p:sp>
        <p:nvSpPr>
          <p:cNvPr id="5" name="pole tekstowe 4"/>
          <p:cNvSpPr txBox="1"/>
          <p:nvPr/>
        </p:nvSpPr>
        <p:spPr>
          <a:xfrm>
            <a:off x="251520" y="3815169"/>
            <a:ext cx="8568952" cy="2062103"/>
          </a:xfrm>
          <a:prstGeom prst="rect">
            <a:avLst/>
          </a:prstGeom>
          <a:noFill/>
        </p:spPr>
        <p:txBody>
          <a:bodyPr wrap="square" rtlCol="0">
            <a:spAutoFit/>
          </a:bodyPr>
          <a:lstStyle/>
          <a:p>
            <a:pPr algn="just"/>
            <a:r>
              <a:rPr lang="pl-PL" sz="1600" b="1" dirty="0"/>
              <a:t>Autorzy ‚honorowi’/</a:t>
            </a:r>
            <a:r>
              <a:rPr lang="pl-PL" sz="1600" b="1" dirty="0" err="1"/>
              <a:t>Gift</a:t>
            </a:r>
            <a:r>
              <a:rPr lang="pl-PL" sz="1600" b="1" dirty="0"/>
              <a:t>/</a:t>
            </a:r>
            <a:r>
              <a:rPr lang="pl-PL" sz="1600" b="1" dirty="0" err="1"/>
              <a:t>Honorary</a:t>
            </a:r>
            <a:r>
              <a:rPr lang="pl-PL" sz="1600" b="1" dirty="0"/>
              <a:t> </a:t>
            </a:r>
            <a:r>
              <a:rPr lang="pl-PL" sz="1600" b="1" dirty="0" err="1"/>
              <a:t>authors</a:t>
            </a:r>
            <a:r>
              <a:rPr lang="pl-PL" sz="1600" b="1" dirty="0"/>
              <a:t>:</a:t>
            </a:r>
          </a:p>
          <a:p>
            <a:pPr algn="just"/>
            <a:r>
              <a:rPr lang="pl-PL" sz="1400" dirty="0"/>
              <a:t>Osoby wymienione jako autorzy, ale nie wnoszące znaczącego wkładu w badania, a zatem nie spełniające kryteriów ICMJE. </a:t>
            </a:r>
          </a:p>
          <a:p>
            <a:pPr marL="342900" indent="-342900" algn="just">
              <a:buFont typeface="+mj-lt"/>
              <a:buAutoNum type="arabicPeriod"/>
            </a:pPr>
            <a:r>
              <a:rPr lang="pl-PL" sz="1400" dirty="0"/>
              <a:t>Są to często osoby starsze stażem lub w hierarchii instytucji (np. szefowie departamentów), których nazwiska są dodawane z przychylności, z potencjalnych korzyści dla sukcesu opublikowania pracy płynących z uznanego dorobku takiej osoby lub dlatego, że się tego od nas oczekuje. </a:t>
            </a:r>
          </a:p>
          <a:p>
            <a:pPr marL="342900" indent="-342900" algn="just">
              <a:buFont typeface="+mj-lt"/>
              <a:buAutoNum type="arabicPeriod"/>
            </a:pPr>
            <a:r>
              <a:rPr lang="pl-PL" sz="1400" dirty="0"/>
              <a:t>Kolega, którego nazwisko zostało dodane przy założeniu, że zrobi to samo dla ciebie, niezależnie od twojego wkładu w jego badania, w celu powiększenia wzajemnie swoich list publikacji w dorobku naukowym.</a:t>
            </a:r>
          </a:p>
        </p:txBody>
      </p:sp>
    </p:spTree>
    <p:extLst>
      <p:ext uri="{BB962C8B-B14F-4D97-AF65-F5344CB8AC3E}">
        <p14:creationId xmlns:p14="http://schemas.microsoft.com/office/powerpoint/2010/main" val="164898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5496" y="755412"/>
            <a:ext cx="3056588" cy="369332"/>
          </a:xfrm>
          <a:prstGeom prst="rect">
            <a:avLst/>
          </a:prstGeom>
          <a:noFill/>
        </p:spPr>
        <p:txBody>
          <a:bodyPr wrap="square" rtlCol="0">
            <a:spAutoFit/>
          </a:bodyPr>
          <a:lstStyle/>
          <a:p>
            <a:r>
              <a:rPr lang="pl-PL" dirty="0"/>
              <a:t>PRAWO AUTORSKIE</a:t>
            </a:r>
          </a:p>
        </p:txBody>
      </p:sp>
      <p:sp>
        <p:nvSpPr>
          <p:cNvPr id="3" name="Prostokąt 2"/>
          <p:cNvSpPr/>
          <p:nvPr/>
        </p:nvSpPr>
        <p:spPr>
          <a:xfrm>
            <a:off x="899592" y="1149712"/>
            <a:ext cx="7344816" cy="1631216"/>
          </a:xfrm>
          <a:prstGeom prst="rect">
            <a:avLst/>
          </a:prstGeom>
        </p:spPr>
        <p:txBody>
          <a:bodyPr wrap="square">
            <a:spAutoFit/>
          </a:bodyPr>
          <a:lstStyle/>
          <a:p>
            <a:pPr algn="ctr"/>
            <a:endParaRPr lang="pl-PL" sz="2000" dirty="0">
              <a:solidFill>
                <a:srgbClr val="000000"/>
              </a:solidFill>
              <a:latin typeface="Times New Roman"/>
            </a:endParaRPr>
          </a:p>
          <a:p>
            <a:pPr algn="ctr"/>
            <a:r>
              <a:rPr lang="nn-NO" sz="2000" dirty="0">
                <a:solidFill>
                  <a:srgbClr val="000000"/>
                </a:solidFill>
                <a:latin typeface="Times New Roman"/>
              </a:rPr>
              <a:t> </a:t>
            </a:r>
            <a:r>
              <a:rPr lang="nn-NO" sz="2000" b="1" dirty="0">
                <a:solidFill>
                  <a:srgbClr val="000000"/>
                </a:solidFill>
                <a:latin typeface="Times New Roman"/>
              </a:rPr>
              <a:t>Dz. U. 1994 Nr 24 poz. 83 </a:t>
            </a:r>
            <a:endParaRPr lang="nn-NO" sz="2000" dirty="0">
              <a:solidFill>
                <a:srgbClr val="000000"/>
              </a:solidFill>
              <a:latin typeface="Times New Roman"/>
            </a:endParaRPr>
          </a:p>
          <a:p>
            <a:pPr algn="ctr"/>
            <a:r>
              <a:rPr lang="pl-PL" sz="2000" b="1" dirty="0">
                <a:solidFill>
                  <a:srgbClr val="000000"/>
                </a:solidFill>
                <a:latin typeface="Times New Roman"/>
              </a:rPr>
              <a:t>USTAWA </a:t>
            </a:r>
            <a:endParaRPr lang="pl-PL" sz="2000" dirty="0">
              <a:solidFill>
                <a:srgbClr val="000000"/>
              </a:solidFill>
              <a:latin typeface="Times New Roman"/>
            </a:endParaRPr>
          </a:p>
          <a:p>
            <a:pPr algn="ctr"/>
            <a:r>
              <a:rPr lang="pl-PL" sz="2000" dirty="0">
                <a:solidFill>
                  <a:srgbClr val="000000"/>
                </a:solidFill>
                <a:latin typeface="Times New Roman"/>
              </a:rPr>
              <a:t>z dnia 4 lutego 1994 r. </a:t>
            </a:r>
          </a:p>
          <a:p>
            <a:pPr algn="ctr"/>
            <a:r>
              <a:rPr lang="pl-PL" sz="2000" b="1" dirty="0">
                <a:solidFill>
                  <a:srgbClr val="000000"/>
                </a:solidFill>
                <a:latin typeface="Times New Roman"/>
              </a:rPr>
              <a:t>o prawie autorskim i prawach pokrewnych </a:t>
            </a:r>
            <a:endParaRPr lang="pl-PL" sz="2000" dirty="0"/>
          </a:p>
        </p:txBody>
      </p:sp>
      <p:sp>
        <p:nvSpPr>
          <p:cNvPr id="4" name="pole tekstowe 3"/>
          <p:cNvSpPr txBox="1"/>
          <p:nvPr/>
        </p:nvSpPr>
        <p:spPr>
          <a:xfrm>
            <a:off x="755576" y="3429000"/>
            <a:ext cx="7272808" cy="2308324"/>
          </a:xfrm>
          <a:prstGeom prst="rect">
            <a:avLst/>
          </a:prstGeom>
          <a:noFill/>
        </p:spPr>
        <p:txBody>
          <a:bodyPr wrap="square" rtlCol="0">
            <a:spAutoFit/>
          </a:bodyPr>
          <a:lstStyle/>
          <a:p>
            <a:pPr algn="ctr"/>
            <a:r>
              <a:rPr lang="pl-PL" dirty="0"/>
              <a:t>wybrane zagadnienia</a:t>
            </a:r>
          </a:p>
          <a:p>
            <a:pPr algn="ctr"/>
            <a:endParaRPr lang="pl-PL" dirty="0"/>
          </a:p>
          <a:p>
            <a:pPr algn="ctr"/>
            <a:r>
              <a:rPr lang="pl-PL" dirty="0"/>
              <a:t>Instytut Biologii Doświadczalnej im. M. Nenckiego PAN</a:t>
            </a:r>
          </a:p>
          <a:p>
            <a:pPr algn="ctr"/>
            <a:endParaRPr lang="pl-PL" dirty="0"/>
          </a:p>
          <a:p>
            <a:pPr algn="ctr"/>
            <a:r>
              <a:rPr lang="pl-PL" dirty="0"/>
              <a:t>REGULACJA PRAWNA OPUBLIKOWANYCH WYNIKÓW BADAŃ</a:t>
            </a:r>
          </a:p>
          <a:p>
            <a:pPr algn="ctr"/>
            <a:endParaRPr lang="pl-PL" dirty="0"/>
          </a:p>
          <a:p>
            <a:pPr algn="ctr"/>
            <a:r>
              <a:rPr lang="pl-PL" dirty="0"/>
              <a:t>Dostępna:  </a:t>
            </a:r>
            <a:r>
              <a:rPr lang="pl-PL" u="sng" dirty="0"/>
              <a:t>intra.nencki.gov.pl</a:t>
            </a:r>
          </a:p>
          <a:p>
            <a:pPr algn="ctr"/>
            <a:endParaRPr lang="pl-PL" dirty="0"/>
          </a:p>
        </p:txBody>
      </p:sp>
      <p:sp>
        <p:nvSpPr>
          <p:cNvPr id="5" name="pole tekstowe 4"/>
          <p:cNvSpPr txBox="1"/>
          <p:nvPr/>
        </p:nvSpPr>
        <p:spPr>
          <a:xfrm>
            <a:off x="30629"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Tree>
    <p:extLst>
      <p:ext uri="{BB962C8B-B14F-4D97-AF65-F5344CB8AC3E}">
        <p14:creationId xmlns:p14="http://schemas.microsoft.com/office/powerpoint/2010/main" val="3087801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23528" y="1158999"/>
            <a:ext cx="8496944" cy="5078313"/>
          </a:xfrm>
          <a:prstGeom prst="rect">
            <a:avLst/>
          </a:prstGeom>
          <a:noFill/>
        </p:spPr>
        <p:txBody>
          <a:bodyPr wrap="square" rtlCol="0">
            <a:spAutoFit/>
          </a:bodyPr>
          <a:lstStyle/>
          <a:p>
            <a:pPr algn="just"/>
            <a:r>
              <a:rPr lang="pl-PL" dirty="0"/>
              <a:t>„Utwory naukowe bardzo często są wynikiem pracy nie jednej, lecz wielu osób. Ich wkład w powstanie utworu (na przykład artykułu) może być różny, zarówno w sensie jakościowym, jak i ilościowym. </a:t>
            </a:r>
          </a:p>
          <a:p>
            <a:pPr algn="just"/>
            <a:endParaRPr lang="pl-PL" dirty="0"/>
          </a:p>
          <a:p>
            <a:pPr algn="just"/>
            <a:r>
              <a:rPr lang="pl-PL" u="sng" dirty="0"/>
              <a:t>Współpraca w tworzeniu dzieła naukowego nie zawsze oznacza jego współautorstwo.</a:t>
            </a:r>
          </a:p>
          <a:p>
            <a:pPr algn="just"/>
            <a:endParaRPr lang="pl-PL" u="sng" dirty="0"/>
          </a:p>
          <a:p>
            <a:pPr algn="just"/>
            <a:r>
              <a:rPr lang="pl-PL" u="sng" dirty="0"/>
              <a:t>Współautorstwo zaś może oznaczać zarówno znaczny, jak i stosunkowo niewielki wkład twórczy. </a:t>
            </a:r>
          </a:p>
          <a:p>
            <a:pPr algn="just"/>
            <a:endParaRPr lang="pl-PL" u="sng" dirty="0"/>
          </a:p>
          <a:p>
            <a:pPr algn="just"/>
            <a:r>
              <a:rPr lang="pl-PL" dirty="0"/>
              <a:t>Zespół przygotowujący pracę do publikacji, a zwłaszcza osoba odpowiedzialna przed wydawcą za całość utworu (autor korespondencyjny, gwarant) i reprezentująca w stosunku do niego wszystkich współautorów, powinni przestrzegać następujących zasad:</a:t>
            </a:r>
          </a:p>
          <a:p>
            <a:pPr algn="just"/>
            <a:endParaRPr lang="pl-PL" dirty="0"/>
          </a:p>
          <a:p>
            <a:pPr marL="342900" indent="-342900" algn="just">
              <a:buFont typeface="+mj-lt"/>
              <a:buAutoNum type="arabicPeriod"/>
            </a:pPr>
            <a:r>
              <a:rPr lang="pl-PL" dirty="0"/>
              <a:t>Zasada posłuszeństwa prawu</a:t>
            </a:r>
          </a:p>
          <a:p>
            <a:pPr marL="342900" indent="-342900" algn="just">
              <a:buFont typeface="+mj-lt"/>
              <a:buAutoNum type="arabicPeriod"/>
            </a:pPr>
            <a:r>
              <a:rPr lang="pl-PL" dirty="0"/>
              <a:t>Zasada sprawiedliwości</a:t>
            </a:r>
          </a:p>
          <a:p>
            <a:pPr marL="342900" indent="-342900" algn="just">
              <a:buFont typeface="+mj-lt"/>
              <a:buAutoNum type="arabicPeriod"/>
            </a:pPr>
            <a:r>
              <a:rPr lang="pl-PL" dirty="0"/>
              <a:t>Zasada prawdomówności i jawności</a:t>
            </a:r>
          </a:p>
        </p:txBody>
      </p:sp>
      <p:sp>
        <p:nvSpPr>
          <p:cNvPr id="4" name="pole tekstowe 3"/>
          <p:cNvSpPr txBox="1"/>
          <p:nvPr/>
        </p:nvSpPr>
        <p:spPr>
          <a:xfrm>
            <a:off x="683568" y="6249850"/>
            <a:ext cx="7632848" cy="461665"/>
          </a:xfrm>
          <a:prstGeom prst="rect">
            <a:avLst/>
          </a:prstGeom>
          <a:noFill/>
        </p:spPr>
        <p:txBody>
          <a:bodyPr wrap="square" rtlCol="0">
            <a:spAutoFit/>
          </a:bodyPr>
          <a:lstStyle/>
          <a:p>
            <a:pPr algn="r"/>
            <a:r>
              <a:rPr lang="pl-PL" sz="1200" i="1" dirty="0"/>
              <a:t>„Rzetelność w badaniach naukowych oraz poszanowanie własności intelektualnej”. </a:t>
            </a:r>
          </a:p>
          <a:p>
            <a:pPr algn="r"/>
            <a:r>
              <a:rPr lang="pl-PL" sz="1200" dirty="0">
                <a:hlinkClick r:id="rId2"/>
              </a:rPr>
              <a:t>www.nauka.gov.pl</a:t>
            </a:r>
            <a:r>
              <a:rPr lang="pl-PL" sz="1200" dirty="0"/>
              <a:t> </a:t>
            </a:r>
          </a:p>
        </p:txBody>
      </p:sp>
      <p:sp>
        <p:nvSpPr>
          <p:cNvPr id="5" name="pole tekstowe 4"/>
          <p:cNvSpPr txBox="1"/>
          <p:nvPr/>
        </p:nvSpPr>
        <p:spPr>
          <a:xfrm>
            <a:off x="33671" y="683404"/>
            <a:ext cx="6480720" cy="369332"/>
          </a:xfrm>
          <a:prstGeom prst="rect">
            <a:avLst/>
          </a:prstGeom>
          <a:noFill/>
        </p:spPr>
        <p:txBody>
          <a:bodyPr wrap="square" rtlCol="0">
            <a:spAutoFit/>
          </a:bodyPr>
          <a:lstStyle/>
          <a:p>
            <a:r>
              <a:rPr lang="pl-PL" dirty="0"/>
              <a:t>Ministerstwo Nauki i Szkolnictwa Wyższego (</a:t>
            </a:r>
            <a:r>
              <a:rPr lang="pl-PL" dirty="0" err="1"/>
              <a:t>MNiSW</a:t>
            </a:r>
            <a:r>
              <a:rPr lang="pl-PL" dirty="0"/>
              <a:t>)</a:t>
            </a:r>
          </a:p>
        </p:txBody>
      </p:sp>
      <p:sp>
        <p:nvSpPr>
          <p:cNvPr id="6" name="pole tekstowe 5"/>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Tree>
    <p:extLst>
      <p:ext uri="{BB962C8B-B14F-4D97-AF65-F5344CB8AC3E}">
        <p14:creationId xmlns:p14="http://schemas.microsoft.com/office/powerpoint/2010/main" val="507799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599998" y="1449645"/>
            <a:ext cx="7776864" cy="4139595"/>
          </a:xfrm>
          <a:prstGeom prst="rect">
            <a:avLst/>
          </a:prstGeom>
        </p:spPr>
        <p:txBody>
          <a:bodyPr wrap="square">
            <a:spAutoFit/>
          </a:bodyPr>
          <a:lstStyle/>
          <a:p>
            <a:pPr marL="342900" indent="-342900" algn="just">
              <a:buFont typeface="+mj-lt"/>
              <a:buAutoNum type="arabicPeriod"/>
            </a:pPr>
            <a:r>
              <a:rPr lang="pl-PL" b="1" dirty="0"/>
              <a:t>Zasada posłuszeństwa prawu</a:t>
            </a:r>
          </a:p>
          <a:p>
            <a:pPr marL="342900" indent="-342900" algn="just">
              <a:buFont typeface="+mj-lt"/>
              <a:buAutoNum type="arabicPeriod"/>
            </a:pPr>
            <a:endParaRPr lang="pl-PL" b="1" dirty="0"/>
          </a:p>
          <a:p>
            <a:pPr algn="just"/>
            <a:endParaRPr lang="pl-PL" b="1" dirty="0"/>
          </a:p>
          <a:p>
            <a:pPr algn="just"/>
            <a:r>
              <a:rPr lang="pl-PL" dirty="0"/>
              <a:t>Artykuł 8 (mówi się, że autorem utworu jest jego twórca) i artykuł 16 (określa przedmiot autorskich praw osobistych) Ustawy z dnia 4 lutego 1994 r. o prawie autorskim i prawach pokrewnych </a:t>
            </a:r>
          </a:p>
          <a:p>
            <a:pPr algn="just"/>
            <a:r>
              <a:rPr lang="pl-PL" sz="1100" dirty="0"/>
              <a:t>(tekst jednolity: „Dziennik Ustaw” 2006 nr 90, poz. 631 z </a:t>
            </a:r>
            <a:r>
              <a:rPr lang="pl-PL" sz="1100" dirty="0" err="1"/>
              <a:t>późn</a:t>
            </a:r>
            <a:r>
              <a:rPr lang="pl-PL" sz="1100" dirty="0"/>
              <a:t>. zm.). </a:t>
            </a:r>
          </a:p>
          <a:p>
            <a:pPr algn="just"/>
            <a:endParaRPr lang="pl-PL" dirty="0"/>
          </a:p>
          <a:p>
            <a:pPr algn="just"/>
            <a:endParaRPr lang="pl-PL" dirty="0"/>
          </a:p>
          <a:p>
            <a:pPr algn="just"/>
            <a:r>
              <a:rPr lang="pl-PL" dirty="0"/>
              <a:t>Prawo polskie nie pozbawia praw autorskich nikogo, kto wniósł choćby najskromniejszy, lecz </a:t>
            </a:r>
            <a:r>
              <a:rPr lang="pl-PL" b="1" dirty="0"/>
              <a:t>samodzielny i twórczy </a:t>
            </a:r>
            <a:r>
              <a:rPr lang="pl-PL" dirty="0"/>
              <a:t>wkład w powstanie dzieła. Współautorem jest więc każdy, kto </a:t>
            </a:r>
            <a:r>
              <a:rPr lang="pl-PL" b="1" dirty="0"/>
              <a:t>napisał niewielki nawet jego fragment</a:t>
            </a:r>
            <a:r>
              <a:rPr lang="pl-PL" dirty="0"/>
              <a:t>, wniósł jakikolwiek </a:t>
            </a:r>
            <a:r>
              <a:rPr lang="pl-PL" b="1" dirty="0"/>
              <a:t>twórczy</a:t>
            </a:r>
            <a:r>
              <a:rPr lang="pl-PL" dirty="0"/>
              <a:t> wkład w jego koncepcję lub układ, brał udział w </a:t>
            </a:r>
            <a:r>
              <a:rPr lang="pl-PL" b="1" dirty="0"/>
              <a:t>projektowaniu badań </a:t>
            </a:r>
            <a:r>
              <a:rPr lang="pl-PL" dirty="0"/>
              <a:t>naukowych, których wynikiem jest dany utwór.</a:t>
            </a:r>
          </a:p>
        </p:txBody>
      </p:sp>
      <p:sp>
        <p:nvSpPr>
          <p:cNvPr id="4" name="pole tekstowe 3"/>
          <p:cNvSpPr txBox="1"/>
          <p:nvPr/>
        </p:nvSpPr>
        <p:spPr>
          <a:xfrm>
            <a:off x="683568" y="6249850"/>
            <a:ext cx="7632848" cy="461665"/>
          </a:xfrm>
          <a:prstGeom prst="rect">
            <a:avLst/>
          </a:prstGeom>
          <a:noFill/>
        </p:spPr>
        <p:txBody>
          <a:bodyPr wrap="square" rtlCol="0">
            <a:spAutoFit/>
          </a:bodyPr>
          <a:lstStyle/>
          <a:p>
            <a:pPr algn="r"/>
            <a:r>
              <a:rPr lang="pl-PL" sz="1200" i="1" dirty="0"/>
              <a:t>„Rzetelność w badaniach naukowych oraz poszanowanie własności intelektualnej”. </a:t>
            </a:r>
          </a:p>
          <a:p>
            <a:pPr algn="r"/>
            <a:r>
              <a:rPr lang="pl-PL" sz="1200" dirty="0">
                <a:hlinkClick r:id="rId2"/>
              </a:rPr>
              <a:t>www.nauka.gov.pl</a:t>
            </a:r>
            <a:r>
              <a:rPr lang="pl-PL" sz="1200" dirty="0"/>
              <a:t> </a:t>
            </a:r>
          </a:p>
        </p:txBody>
      </p:sp>
      <p:sp>
        <p:nvSpPr>
          <p:cNvPr id="5" name="pole tekstowe 4"/>
          <p:cNvSpPr txBox="1"/>
          <p:nvPr/>
        </p:nvSpPr>
        <p:spPr>
          <a:xfrm>
            <a:off x="33671" y="611396"/>
            <a:ext cx="6480720" cy="369332"/>
          </a:xfrm>
          <a:prstGeom prst="rect">
            <a:avLst/>
          </a:prstGeom>
          <a:noFill/>
        </p:spPr>
        <p:txBody>
          <a:bodyPr wrap="square" rtlCol="0">
            <a:spAutoFit/>
          </a:bodyPr>
          <a:lstStyle/>
          <a:p>
            <a:r>
              <a:rPr lang="pl-PL" dirty="0"/>
              <a:t>Ministerstwo Nauki i Szkolnictwa Wyższego (</a:t>
            </a:r>
            <a:r>
              <a:rPr lang="pl-PL" dirty="0" err="1"/>
              <a:t>MNiSW</a:t>
            </a:r>
            <a:r>
              <a:rPr lang="pl-PL" dirty="0"/>
              <a:t>)</a:t>
            </a:r>
          </a:p>
        </p:txBody>
      </p:sp>
      <p:sp>
        <p:nvSpPr>
          <p:cNvPr id="6" name="pole tekstowe 5"/>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Tree>
    <p:extLst>
      <p:ext uri="{BB962C8B-B14F-4D97-AF65-F5344CB8AC3E}">
        <p14:creationId xmlns:p14="http://schemas.microsoft.com/office/powerpoint/2010/main" val="25313990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3671" y="611396"/>
            <a:ext cx="6480720" cy="369332"/>
          </a:xfrm>
          <a:prstGeom prst="rect">
            <a:avLst/>
          </a:prstGeom>
          <a:noFill/>
        </p:spPr>
        <p:txBody>
          <a:bodyPr wrap="square" rtlCol="0">
            <a:spAutoFit/>
          </a:bodyPr>
          <a:lstStyle/>
          <a:p>
            <a:r>
              <a:rPr lang="pl-PL" dirty="0"/>
              <a:t>Ministerstwo Nauki i Szkolnictwa Wyższego (</a:t>
            </a:r>
            <a:r>
              <a:rPr lang="pl-PL" dirty="0" err="1"/>
              <a:t>MNiSW</a:t>
            </a:r>
            <a:r>
              <a:rPr lang="pl-PL" dirty="0"/>
              <a:t>)</a:t>
            </a:r>
          </a:p>
        </p:txBody>
      </p:sp>
      <p:sp>
        <p:nvSpPr>
          <p:cNvPr id="3" name="pole tekstowe 2"/>
          <p:cNvSpPr txBox="1"/>
          <p:nvPr/>
        </p:nvSpPr>
        <p:spPr>
          <a:xfrm>
            <a:off x="323528" y="1261784"/>
            <a:ext cx="8496944" cy="5047536"/>
          </a:xfrm>
          <a:prstGeom prst="rect">
            <a:avLst/>
          </a:prstGeom>
          <a:noFill/>
        </p:spPr>
        <p:txBody>
          <a:bodyPr wrap="square" rtlCol="0">
            <a:spAutoFit/>
          </a:bodyPr>
          <a:lstStyle/>
          <a:p>
            <a:pPr algn="just"/>
            <a:r>
              <a:rPr lang="pl-PL" sz="1400" dirty="0"/>
              <a:t>„Sprawiedliwość i uczciwość wymagają, aby każda osoba, która przyczyniła się do powstania dzieła, została zauważona i doceniona. </a:t>
            </a:r>
          </a:p>
          <a:p>
            <a:pPr algn="just"/>
            <a:r>
              <a:rPr lang="pl-PL" sz="1400" dirty="0"/>
              <a:t>Bardzo często oprócz autorów są jeszcze inne osoby, bez udziału których praca by nie powstała lub nie osiągnęła ostatecznego poziomu naukowego.</a:t>
            </a:r>
          </a:p>
          <a:p>
            <a:pPr algn="just"/>
            <a:r>
              <a:rPr lang="pl-PL" sz="1400" dirty="0"/>
              <a:t>Osoby te to współpracownicy, czasami przełożeni, a także mentorzy czy doradcy. </a:t>
            </a:r>
          </a:p>
          <a:p>
            <a:pPr algn="just"/>
            <a:r>
              <a:rPr lang="pl-PL" sz="1400" b="1" dirty="0"/>
              <a:t>Dobrą praktyką jest oznaczanie wkładu w powstanie dzieła w formie podziękowań lub informacji redakcyjnej, mówiącej zwięźle o tym, kto i w jaki sposób przyczynił się do powstania dzieła w jego ostatecznym kształcie. </a:t>
            </a:r>
          </a:p>
          <a:p>
            <a:pPr algn="just"/>
            <a:r>
              <a:rPr lang="pl-PL" sz="1400" dirty="0"/>
              <a:t>Informacja taka powinna obejmować zarówno osoby (współpracujące honorowo bądź za wynagrodzeniem), jak i instytucje.”</a:t>
            </a:r>
          </a:p>
          <a:p>
            <a:pPr algn="just"/>
            <a:endParaRPr lang="pl-PL" sz="1400" dirty="0"/>
          </a:p>
          <a:p>
            <a:pPr algn="just"/>
            <a:r>
              <a:rPr lang="pl-PL" sz="1400" dirty="0"/>
              <a:t>„Osoba odpowiedzialna za kontakt z wydawnictwem (autor korespondencyjny) powinna dołożyć starań, aby w treści publikacji znalazła się w taki czy inny sposób podana informacja o zakresie prac poszczególnych współautorów i współpracowników.”</a:t>
            </a:r>
          </a:p>
          <a:p>
            <a:pPr algn="just"/>
            <a:endParaRPr lang="pl-PL" sz="1400" dirty="0"/>
          </a:p>
          <a:p>
            <a:pPr algn="just"/>
            <a:r>
              <a:rPr lang="pl-PL" sz="1400" dirty="0"/>
              <a:t>„Jest też bardzo ważne, aby odróżniać głównego autora pracy, wyróżnionego przez umieszczenie jego nazwiska na pierwszym miejscu wśród współautorów publikacji naukowej, od osoby biorącej na siebie odpowiedzialność za kontakty zespołu autorów z wydawcą (autor korespondencyjny).</a:t>
            </a:r>
          </a:p>
          <a:p>
            <a:pPr algn="just"/>
            <a:r>
              <a:rPr lang="pl-PL" sz="1400" b="1" dirty="0"/>
              <a:t>Wyróżniony pierwszym miejscem współautor to osoba, która, bez względu na swoje stanowisko i status naukowy, wniosła zdecydowanie największy twórczy wkład w powstanie dzieła.</a:t>
            </a:r>
          </a:p>
          <a:p>
            <a:pPr algn="just"/>
            <a:endParaRPr lang="pl-PL" sz="1400" b="1" dirty="0"/>
          </a:p>
          <a:p>
            <a:r>
              <a:rPr lang="pl-PL" sz="1400" dirty="0"/>
              <a:t>Względy grzecznościowe, a tym bardziej oportunizm, </a:t>
            </a:r>
            <a:r>
              <a:rPr lang="pl-PL" sz="1400" b="1" dirty="0"/>
              <a:t>nie mogą </a:t>
            </a:r>
            <a:r>
              <a:rPr lang="pl-PL" sz="1400" dirty="0"/>
              <a:t>wyrażać się w świadczeniu nieprawdy w atrybucji autorstwa publikacji naukowych.</a:t>
            </a:r>
          </a:p>
        </p:txBody>
      </p:sp>
      <p:sp>
        <p:nvSpPr>
          <p:cNvPr id="4" name="Prostokąt 3"/>
          <p:cNvSpPr/>
          <p:nvPr/>
        </p:nvSpPr>
        <p:spPr>
          <a:xfrm>
            <a:off x="323528" y="971436"/>
            <a:ext cx="3063659" cy="369332"/>
          </a:xfrm>
          <a:prstGeom prst="rect">
            <a:avLst/>
          </a:prstGeom>
        </p:spPr>
        <p:txBody>
          <a:bodyPr wrap="none">
            <a:spAutoFit/>
          </a:bodyPr>
          <a:lstStyle/>
          <a:p>
            <a:pPr algn="just"/>
            <a:r>
              <a:rPr lang="pl-PL" b="1" dirty="0"/>
              <a:t>2.   Zasada sprawiedliwości</a:t>
            </a:r>
          </a:p>
        </p:txBody>
      </p:sp>
      <p:sp>
        <p:nvSpPr>
          <p:cNvPr id="5" name="pole tekstowe 4"/>
          <p:cNvSpPr txBox="1"/>
          <p:nvPr/>
        </p:nvSpPr>
        <p:spPr>
          <a:xfrm>
            <a:off x="971600" y="6423719"/>
            <a:ext cx="7632848" cy="461665"/>
          </a:xfrm>
          <a:prstGeom prst="rect">
            <a:avLst/>
          </a:prstGeom>
          <a:noFill/>
        </p:spPr>
        <p:txBody>
          <a:bodyPr wrap="square" rtlCol="0">
            <a:spAutoFit/>
          </a:bodyPr>
          <a:lstStyle/>
          <a:p>
            <a:pPr algn="r"/>
            <a:r>
              <a:rPr lang="pl-PL" sz="1200" i="1" dirty="0"/>
              <a:t>„Rzetelność w badaniach naukowych oraz poszanowanie własności intelektualnej”. </a:t>
            </a:r>
          </a:p>
          <a:p>
            <a:pPr algn="r"/>
            <a:r>
              <a:rPr lang="pl-PL" sz="1200" dirty="0">
                <a:hlinkClick r:id="rId2"/>
              </a:rPr>
              <a:t>www.nauka.gov.pl</a:t>
            </a:r>
            <a:r>
              <a:rPr lang="pl-PL" sz="1200" dirty="0"/>
              <a:t> </a:t>
            </a:r>
          </a:p>
        </p:txBody>
      </p:sp>
      <p:sp>
        <p:nvSpPr>
          <p:cNvPr id="6" name="pole tekstowe 5"/>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Tree>
    <p:extLst>
      <p:ext uri="{BB962C8B-B14F-4D97-AF65-F5344CB8AC3E}">
        <p14:creationId xmlns:p14="http://schemas.microsoft.com/office/powerpoint/2010/main" val="1720114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0" y="31557"/>
            <a:ext cx="8424936" cy="400110"/>
          </a:xfrm>
          <a:prstGeom prst="rect">
            <a:avLst/>
          </a:prstGeom>
          <a:noFill/>
        </p:spPr>
        <p:txBody>
          <a:bodyPr wrap="square" rtlCol="0">
            <a:spAutoFit/>
          </a:bodyPr>
          <a:lstStyle/>
          <a:p>
            <a:r>
              <a:rPr lang="pl-PL" sz="2000" b="1" dirty="0"/>
              <a:t>Z KODEKSU ETYKI PRACOWNIKA NAUKOWEGO :</a:t>
            </a:r>
          </a:p>
        </p:txBody>
      </p:sp>
      <p:sp>
        <p:nvSpPr>
          <p:cNvPr id="7" name="Symbol zastępczy tekstu 2"/>
          <p:cNvSpPr txBox="1">
            <a:spLocks/>
          </p:cNvSpPr>
          <p:nvPr/>
        </p:nvSpPr>
        <p:spPr>
          <a:xfrm>
            <a:off x="467544" y="1196752"/>
            <a:ext cx="7772400" cy="1500187"/>
          </a:xfrm>
          <a:prstGeom prst="rect">
            <a:avLst/>
          </a:prstGeom>
        </p:spPr>
        <p:txBody>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r>
              <a:rPr lang="pl-PL" sz="3600" b="1" dirty="0">
                <a:solidFill>
                  <a:prstClr val="black"/>
                </a:solidFill>
                <a:latin typeface="+mn-lt"/>
                <a:ea typeface="+mj-ea"/>
                <a:cs typeface="+mj-cs"/>
              </a:rPr>
              <a:t>Problemy współautorstwa w doniesieniach naukowych</a:t>
            </a:r>
            <a:endParaRPr lang="pl-PL" dirty="0">
              <a:latin typeface="+mn-lt"/>
            </a:endParaRPr>
          </a:p>
        </p:txBody>
      </p:sp>
    </p:spTree>
    <p:extLst>
      <p:ext uri="{BB962C8B-B14F-4D97-AF65-F5344CB8AC3E}">
        <p14:creationId xmlns:p14="http://schemas.microsoft.com/office/powerpoint/2010/main" val="2329443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3671" y="620688"/>
            <a:ext cx="6480720" cy="369332"/>
          </a:xfrm>
          <a:prstGeom prst="rect">
            <a:avLst/>
          </a:prstGeom>
          <a:noFill/>
        </p:spPr>
        <p:txBody>
          <a:bodyPr wrap="square" rtlCol="0">
            <a:spAutoFit/>
          </a:bodyPr>
          <a:lstStyle/>
          <a:p>
            <a:r>
              <a:rPr lang="pl-PL" dirty="0"/>
              <a:t>Ministerstwo Nauki i Szkolnictwa Wyższego (</a:t>
            </a:r>
            <a:r>
              <a:rPr lang="pl-PL" dirty="0" err="1"/>
              <a:t>MNiSW</a:t>
            </a:r>
            <a:r>
              <a:rPr lang="pl-PL" dirty="0"/>
              <a:t>)</a:t>
            </a:r>
          </a:p>
        </p:txBody>
      </p:sp>
      <p:sp>
        <p:nvSpPr>
          <p:cNvPr id="3" name="pole tekstowe 2"/>
          <p:cNvSpPr txBox="1"/>
          <p:nvPr/>
        </p:nvSpPr>
        <p:spPr>
          <a:xfrm>
            <a:off x="222608" y="985946"/>
            <a:ext cx="8424936" cy="369332"/>
          </a:xfrm>
          <a:prstGeom prst="rect">
            <a:avLst/>
          </a:prstGeom>
          <a:noFill/>
        </p:spPr>
        <p:txBody>
          <a:bodyPr wrap="square" rtlCol="0">
            <a:spAutoFit/>
          </a:bodyPr>
          <a:lstStyle/>
          <a:p>
            <a:r>
              <a:rPr lang="pl-PL" b="1" dirty="0"/>
              <a:t>3. Zasada prawdomówności i jawności</a:t>
            </a:r>
            <a:endParaRPr lang="pl-PL" dirty="0"/>
          </a:p>
        </p:txBody>
      </p:sp>
      <p:sp>
        <p:nvSpPr>
          <p:cNvPr id="4" name="pole tekstowe 3"/>
          <p:cNvSpPr txBox="1"/>
          <p:nvPr/>
        </p:nvSpPr>
        <p:spPr>
          <a:xfrm>
            <a:off x="179512" y="1355278"/>
            <a:ext cx="8784976" cy="4924425"/>
          </a:xfrm>
          <a:prstGeom prst="rect">
            <a:avLst/>
          </a:prstGeom>
          <a:noFill/>
        </p:spPr>
        <p:txBody>
          <a:bodyPr wrap="square" rtlCol="0">
            <a:spAutoFit/>
          </a:bodyPr>
          <a:lstStyle/>
          <a:p>
            <a:r>
              <a:rPr lang="pl-PL" sz="1500" dirty="0"/>
              <a:t>Atrybucja autorstwa musi być zgodna ze stanem faktycznym. </a:t>
            </a:r>
          </a:p>
          <a:p>
            <a:endParaRPr lang="pl-PL" sz="1500" dirty="0"/>
          </a:p>
          <a:p>
            <a:r>
              <a:rPr lang="pl-PL" sz="1500" b="1" dirty="0"/>
              <a:t>Niedopuszczalne jest:</a:t>
            </a:r>
          </a:p>
          <a:p>
            <a:pPr marL="285750" indent="-285750" algn="just">
              <a:buFont typeface="Arial" panose="020B0604020202020204" pitchFamily="34" charset="0"/>
              <a:buChar char="•"/>
            </a:pPr>
            <a:r>
              <a:rPr lang="pl-PL" sz="1500" dirty="0"/>
              <a:t> dopisywanie do zespołu autorskiego osób niebędących faktycznymi współautorami pracy (np. z powodów grzecznościowych albo w celu nadania publikacji większego prestiżu). </a:t>
            </a:r>
          </a:p>
          <a:p>
            <a:pPr marL="285750" indent="-285750" algn="just">
              <a:buFont typeface="Arial" panose="020B0604020202020204" pitchFamily="34" charset="0"/>
              <a:buChar char="•"/>
            </a:pPr>
            <a:r>
              <a:rPr lang="pl-PL" sz="1500" dirty="0"/>
              <a:t>pomijanie współautorów i nieumieszczanie ich nazwisk w publikacji. </a:t>
            </a:r>
          </a:p>
          <a:p>
            <a:pPr algn="just"/>
            <a:r>
              <a:rPr lang="pl-PL" sz="1500" dirty="0"/>
              <a:t>Takie postępowanie stanowić może </a:t>
            </a:r>
            <a:r>
              <a:rPr lang="pl-PL" sz="1500" b="1" dirty="0"/>
              <a:t>przestępstwo</a:t>
            </a:r>
            <a:r>
              <a:rPr lang="pl-PL" sz="1500" dirty="0"/>
              <a:t> (artykuł 115 ustęp 1 Ustawy z dnia 4 lutego 1994 r. o prawie autorskim i prawach pokrewnych</a:t>
            </a:r>
            <a:r>
              <a:rPr lang="pl-PL" sz="1400" dirty="0"/>
              <a:t> [</a:t>
            </a:r>
            <a:r>
              <a:rPr lang="pl-PL" sz="1000" dirty="0"/>
              <a:t>tekst jednolity: „Dziennik Ustaw” 2006 nr 90, poz. 631 z </a:t>
            </a:r>
            <a:r>
              <a:rPr lang="pl-PL" sz="1000" dirty="0" err="1"/>
              <a:t>późn</a:t>
            </a:r>
            <a:r>
              <a:rPr lang="pl-PL" sz="1000" dirty="0"/>
              <a:t>. zm.</a:t>
            </a:r>
            <a:r>
              <a:rPr lang="pl-PL" sz="1400" dirty="0"/>
              <a:t>]).</a:t>
            </a:r>
          </a:p>
          <a:p>
            <a:endParaRPr lang="pl-PL" sz="1400" dirty="0"/>
          </a:p>
          <a:p>
            <a:pPr algn="ctr"/>
            <a:r>
              <a:rPr lang="pl-PL" sz="1500" b="1" dirty="0"/>
              <a:t>Zgodne ze stanem faktycznym i kompletne określenie autorstwa dzieła jest jednym z warunków jego naukowej wiarygodności.</a:t>
            </a:r>
          </a:p>
          <a:p>
            <a:pPr algn="ctr"/>
            <a:r>
              <a:rPr lang="pl-PL" sz="1500" b="1" dirty="0"/>
              <a:t>Społeczność naukowa ma prawo wiedzieć, kto stworzył dane dzieło i kto odpowiada za jego treść.</a:t>
            </a:r>
          </a:p>
          <a:p>
            <a:endParaRPr lang="pl-PL" sz="1500" b="1" dirty="0"/>
          </a:p>
          <a:p>
            <a:pPr algn="just"/>
            <a:r>
              <a:rPr lang="pl-PL" sz="1500" dirty="0"/>
              <a:t>W </a:t>
            </a:r>
            <a:r>
              <a:rPr lang="pl-PL" sz="1500" b="1" dirty="0"/>
              <a:t>redagowaniu przypisów </a:t>
            </a:r>
            <a:r>
              <a:rPr lang="pl-PL" sz="1500" dirty="0"/>
              <a:t>obowiązuje zasada, iż podana informacja wyraźnie wskazuje, skąd pochodzi wykorzystany (zacytowany) lub zreferowany fragment.</a:t>
            </a:r>
          </a:p>
          <a:p>
            <a:pPr algn="just"/>
            <a:r>
              <a:rPr lang="pl-PL" sz="1500" dirty="0"/>
              <a:t>Niedopuszczalne jest przemilczanie czyjegoś pośrednictwa, tzn. tego, że źródłem wykorzystanego (zacytowanego) lub zreferowanego fragmentu jest publikacja innego autora, nie zaś </a:t>
            </a:r>
            <a:r>
              <a:rPr lang="pl-PL" sz="1500" b="1" dirty="0"/>
              <a:t>tekst oryginalny</a:t>
            </a:r>
            <a:r>
              <a:rPr lang="pl-PL" sz="1500" dirty="0"/>
              <a:t>.</a:t>
            </a:r>
          </a:p>
          <a:p>
            <a:pPr algn="just"/>
            <a:endParaRPr lang="pl-PL" sz="1500" dirty="0"/>
          </a:p>
          <a:p>
            <a:pPr algn="just"/>
            <a:r>
              <a:rPr lang="pl-PL" sz="1500" dirty="0"/>
              <a:t>Atrybucja autorstwa daje sposobność do licznych nadużyć, które najczęściej wiążą się z uzyskiwaniem przez osoby mające bardzo niewielki udział w tworzeniu dzieła nieproporcjonalnych korzyści w postaci dużej liczby punktów w procedurach weryfikacyjnych.</a:t>
            </a:r>
          </a:p>
        </p:txBody>
      </p:sp>
      <p:sp>
        <p:nvSpPr>
          <p:cNvPr id="5" name="pole tekstowe 4"/>
          <p:cNvSpPr txBox="1"/>
          <p:nvPr/>
        </p:nvSpPr>
        <p:spPr>
          <a:xfrm>
            <a:off x="683568" y="6381328"/>
            <a:ext cx="7632848" cy="461665"/>
          </a:xfrm>
          <a:prstGeom prst="rect">
            <a:avLst/>
          </a:prstGeom>
          <a:noFill/>
        </p:spPr>
        <p:txBody>
          <a:bodyPr wrap="square" rtlCol="0">
            <a:spAutoFit/>
          </a:bodyPr>
          <a:lstStyle/>
          <a:p>
            <a:pPr algn="r"/>
            <a:r>
              <a:rPr lang="pl-PL" sz="1200" i="1" dirty="0"/>
              <a:t>„Rzetelność w badaniach naukowych oraz poszanowanie własności intelektualnej”. </a:t>
            </a:r>
          </a:p>
          <a:p>
            <a:pPr algn="r"/>
            <a:r>
              <a:rPr lang="pl-PL" sz="1200" dirty="0">
                <a:hlinkClick r:id="rId2"/>
              </a:rPr>
              <a:t>www.nauka.gov.pl</a:t>
            </a:r>
            <a:r>
              <a:rPr lang="pl-PL" sz="1200" dirty="0"/>
              <a:t> </a:t>
            </a:r>
          </a:p>
        </p:txBody>
      </p:sp>
      <p:sp>
        <p:nvSpPr>
          <p:cNvPr id="6" name="pole tekstowe 5"/>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Tree>
    <p:extLst>
      <p:ext uri="{BB962C8B-B14F-4D97-AF65-F5344CB8AC3E}">
        <p14:creationId xmlns:p14="http://schemas.microsoft.com/office/powerpoint/2010/main" val="2876286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5496" y="692696"/>
            <a:ext cx="5616624" cy="400110"/>
          </a:xfrm>
          <a:prstGeom prst="rect">
            <a:avLst/>
          </a:prstGeom>
          <a:noFill/>
        </p:spPr>
        <p:txBody>
          <a:bodyPr wrap="square" rtlCol="0">
            <a:spAutoFit/>
          </a:bodyPr>
          <a:lstStyle/>
          <a:p>
            <a:r>
              <a:rPr lang="pl-PL" sz="2000" dirty="0"/>
              <a:t>Polska Akademia Nauk (PAN)</a:t>
            </a:r>
          </a:p>
        </p:txBody>
      </p:sp>
      <p:sp>
        <p:nvSpPr>
          <p:cNvPr id="3" name="pole tekstowe 2"/>
          <p:cNvSpPr txBox="1"/>
          <p:nvPr/>
        </p:nvSpPr>
        <p:spPr>
          <a:xfrm>
            <a:off x="179512" y="1052736"/>
            <a:ext cx="8640960" cy="5509200"/>
          </a:xfrm>
          <a:prstGeom prst="rect">
            <a:avLst/>
          </a:prstGeom>
          <a:noFill/>
        </p:spPr>
        <p:txBody>
          <a:bodyPr wrap="square" rtlCol="0">
            <a:spAutoFit/>
          </a:bodyPr>
          <a:lstStyle/>
          <a:p>
            <a:pPr marL="285750" indent="-285750" algn="just">
              <a:buFont typeface="Arial" panose="020B0604020202020204" pitchFamily="34" charset="0"/>
              <a:buChar char="•"/>
            </a:pPr>
            <a:r>
              <a:rPr lang="pl-PL" sz="1600" dirty="0"/>
              <a:t>Autorstwo publikacji naukowej musi opierać się </a:t>
            </a:r>
            <a:r>
              <a:rPr lang="pl-PL" sz="1600" b="1" dirty="0"/>
              <a:t>wyłącznie na twórczym</a:t>
            </a:r>
            <a:r>
              <a:rPr lang="pl-PL" sz="1600" dirty="0"/>
              <a:t> i istotnym wkładzie w badania, a więc na znaczącym udziale w </a:t>
            </a:r>
            <a:r>
              <a:rPr lang="pl-PL" sz="1600" b="1" dirty="0"/>
              <a:t>inicjowaniu idei naukowej</a:t>
            </a:r>
            <a:r>
              <a:rPr lang="pl-PL" sz="1600" dirty="0"/>
              <a:t>, </a:t>
            </a:r>
            <a:r>
              <a:rPr lang="pl-PL" sz="1600" b="1" dirty="0"/>
              <a:t>tworzeniu koncepcji </a:t>
            </a:r>
            <a:r>
              <a:rPr lang="pl-PL" sz="1600" dirty="0"/>
              <a:t>oraz </a:t>
            </a:r>
            <a:r>
              <a:rPr lang="pl-PL" sz="1600" b="1" dirty="0"/>
              <a:t>projektowaniu badań</a:t>
            </a:r>
            <a:r>
              <a:rPr lang="pl-PL" sz="1600" dirty="0"/>
              <a:t>, na istotnym udziale w </a:t>
            </a:r>
            <a:r>
              <a:rPr lang="pl-PL" sz="1600" b="1" dirty="0"/>
              <a:t>pozyskiwaniu danych</a:t>
            </a:r>
            <a:r>
              <a:rPr lang="pl-PL" sz="1600" dirty="0"/>
              <a:t>, w </a:t>
            </a:r>
            <a:r>
              <a:rPr lang="pl-PL" sz="1600" b="1" dirty="0"/>
              <a:t>analizie i interpretacji uzyskanych wyników </a:t>
            </a:r>
            <a:r>
              <a:rPr lang="pl-PL" sz="1600" dirty="0"/>
              <a:t>oraz w istotnym wkładzie w szkicowanie i </a:t>
            </a:r>
            <a:r>
              <a:rPr lang="pl-PL" sz="1600" b="1" dirty="0"/>
              <a:t>pisanie artykułu </a:t>
            </a:r>
            <a:r>
              <a:rPr lang="pl-PL" sz="1600" dirty="0"/>
              <a:t>lub jego krytycznym poprawianiu z punktu widzenia zawartości intelektualnej.</a:t>
            </a:r>
          </a:p>
          <a:p>
            <a:pPr marL="285750" indent="-285750" algn="just">
              <a:buFont typeface="Arial" panose="020B0604020202020204" pitchFamily="34" charset="0"/>
              <a:buChar char="•"/>
            </a:pPr>
            <a:endParaRPr lang="pl-PL" sz="1600" dirty="0"/>
          </a:p>
          <a:p>
            <a:pPr marL="285750" indent="-285750" algn="just">
              <a:buFont typeface="Arial" panose="020B0604020202020204" pitchFamily="34" charset="0"/>
              <a:buChar char="•"/>
            </a:pPr>
            <a:r>
              <a:rPr lang="pl-PL" sz="1600" dirty="0"/>
              <a:t>Zdobywanie środków finansowych, udostępnianie aparatury i szkolenie w zakresie jej stosowania, zbieranie danych, czy też ogólny nadzór nad grupą badawczą – same z siebie NIE stanowią tytułu do współautorstwa. </a:t>
            </a:r>
          </a:p>
          <a:p>
            <a:pPr algn="just"/>
            <a:endParaRPr lang="pl-PL" sz="1600" dirty="0"/>
          </a:p>
          <a:p>
            <a:pPr marL="285750" indent="-285750" algn="just">
              <a:buFont typeface="Arial" panose="020B0604020202020204" pitchFamily="34" charset="0"/>
              <a:buChar char="•"/>
            </a:pPr>
            <a:r>
              <a:rPr lang="pl-PL" sz="1600" b="1" dirty="0"/>
              <a:t>Wszyscy autorzy ponoszą pełną odpowiedzialność za publikowane treści</a:t>
            </a:r>
            <a:r>
              <a:rPr lang="pl-PL" sz="1600" dirty="0"/>
              <a:t>, o ile nie określono tego inaczej (np. że są odpowiedzialni tylko za określoną część badań w obszarze swojej specjalności). Wskazane jest, aby przy podawaniu afiliacji autorów został określony charakter ich wkładu.</a:t>
            </a:r>
          </a:p>
          <a:p>
            <a:pPr marL="285750" indent="-285750" algn="just">
              <a:buFont typeface="Arial" panose="020B0604020202020204" pitchFamily="34" charset="0"/>
              <a:buChar char="•"/>
            </a:pPr>
            <a:endParaRPr lang="pl-PL" sz="1600" dirty="0"/>
          </a:p>
          <a:p>
            <a:pPr marL="285750" indent="-285750" algn="just">
              <a:buFont typeface="Arial" panose="020B0604020202020204" pitchFamily="34" charset="0"/>
              <a:buChar char="•"/>
            </a:pPr>
            <a:r>
              <a:rPr lang="pl-PL" sz="1600" dirty="0"/>
              <a:t>Kolejność podawania nazwisk powinna być zgodna ze zwyczajem obowiązującym w danej dyscyplinie naukowej oraz zostać zaakceptowana przez wszystkich współautorów na wczesnym etapie przygotowywania publikacji.</a:t>
            </a:r>
          </a:p>
          <a:p>
            <a:pPr marL="285750" indent="-285750" algn="just">
              <a:buFont typeface="Arial" panose="020B0604020202020204" pitchFamily="34" charset="0"/>
              <a:buChar char="•"/>
            </a:pPr>
            <a:endParaRPr lang="pl-PL" sz="1600" dirty="0"/>
          </a:p>
          <a:p>
            <a:pPr marL="285750" indent="-285750" algn="just">
              <a:buFont typeface="Arial" panose="020B0604020202020204" pitchFamily="34" charset="0"/>
              <a:buChar char="•"/>
            </a:pPr>
            <a:r>
              <a:rPr lang="pl-PL" sz="1600" dirty="0"/>
              <a:t>Wkład intelektualny innych osób, mających istotny wpływ na publikowane badania, powinien zostać stosownie zaznaczony.</a:t>
            </a:r>
          </a:p>
        </p:txBody>
      </p:sp>
      <p:sp>
        <p:nvSpPr>
          <p:cNvPr id="4" name="pole tekstowe 3"/>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
        <p:nvSpPr>
          <p:cNvPr id="5" name="pole tekstowe 4"/>
          <p:cNvSpPr txBox="1"/>
          <p:nvPr/>
        </p:nvSpPr>
        <p:spPr>
          <a:xfrm>
            <a:off x="3425864" y="6561936"/>
            <a:ext cx="4968552" cy="261610"/>
          </a:xfrm>
          <a:prstGeom prst="rect">
            <a:avLst/>
          </a:prstGeom>
          <a:noFill/>
        </p:spPr>
        <p:txBody>
          <a:bodyPr wrap="square" rtlCol="0">
            <a:spAutoFit/>
          </a:bodyPr>
          <a:lstStyle/>
          <a:p>
            <a:r>
              <a:rPr lang="pl-PL" sz="1100" i="1" dirty="0"/>
              <a:t>„Kodeks Etyki Pracownika Naukowego”, Komisja ds. etyki w Nauce, PAN, 2017</a:t>
            </a:r>
          </a:p>
        </p:txBody>
      </p:sp>
    </p:spTree>
    <p:extLst>
      <p:ext uri="{BB962C8B-B14F-4D97-AF65-F5344CB8AC3E}">
        <p14:creationId xmlns:p14="http://schemas.microsoft.com/office/powerpoint/2010/main" val="41040972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07504" y="692696"/>
            <a:ext cx="7056784" cy="369332"/>
          </a:xfrm>
          <a:prstGeom prst="rect">
            <a:avLst/>
          </a:prstGeom>
          <a:noFill/>
        </p:spPr>
        <p:txBody>
          <a:bodyPr wrap="square" rtlCol="0">
            <a:spAutoFit/>
          </a:bodyPr>
          <a:lstStyle/>
          <a:p>
            <a:r>
              <a:rPr lang="pl-PL" dirty="0"/>
              <a:t>Narodowe Centrum Nauki</a:t>
            </a:r>
          </a:p>
        </p:txBody>
      </p:sp>
      <p:sp>
        <p:nvSpPr>
          <p:cNvPr id="3" name="pole tekstowe 2"/>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
        <p:nvSpPr>
          <p:cNvPr id="4" name="pole tekstowe 3"/>
          <p:cNvSpPr txBox="1"/>
          <p:nvPr/>
        </p:nvSpPr>
        <p:spPr>
          <a:xfrm>
            <a:off x="2123728" y="6623774"/>
            <a:ext cx="6696744" cy="261610"/>
          </a:xfrm>
          <a:prstGeom prst="rect">
            <a:avLst/>
          </a:prstGeom>
          <a:noFill/>
        </p:spPr>
        <p:txBody>
          <a:bodyPr wrap="square" rtlCol="0">
            <a:spAutoFit/>
          </a:bodyPr>
          <a:lstStyle/>
          <a:p>
            <a:r>
              <a:rPr lang="pl-PL" sz="1100" i="1" dirty="0"/>
              <a:t>„Kodeks Narodowego Centrum Nauki dotyczący rzetelności badań naukowych i starania o fundusze na badania” </a:t>
            </a:r>
          </a:p>
        </p:txBody>
      </p:sp>
      <p:sp>
        <p:nvSpPr>
          <p:cNvPr id="6" name="pole tekstowe 5"/>
          <p:cNvSpPr txBox="1"/>
          <p:nvPr/>
        </p:nvSpPr>
        <p:spPr>
          <a:xfrm>
            <a:off x="179512" y="1052736"/>
            <a:ext cx="8640960" cy="2677656"/>
          </a:xfrm>
          <a:prstGeom prst="rect">
            <a:avLst/>
          </a:prstGeom>
          <a:noFill/>
        </p:spPr>
        <p:txBody>
          <a:bodyPr wrap="square" rtlCol="0">
            <a:spAutoFit/>
          </a:bodyPr>
          <a:lstStyle/>
          <a:p>
            <a:pPr algn="just"/>
            <a:r>
              <a:rPr lang="pl-PL" sz="1400" b="1" dirty="0"/>
              <a:t>1.4. Autorstwo </a:t>
            </a:r>
            <a:endParaRPr lang="pl-PL" sz="1400" dirty="0"/>
          </a:p>
          <a:p>
            <a:pPr algn="just"/>
            <a:r>
              <a:rPr lang="pl-PL" sz="1400" dirty="0"/>
              <a:t>Autorstwo prac naukowych stanowi przede wszystkim odzwierciedlenie wkładu pracy w tworzenie publikacji naukowej. Utwory naukowe mogą być autorstwa jednej lub wielu osób. </a:t>
            </a:r>
          </a:p>
          <a:p>
            <a:pPr algn="just"/>
            <a:r>
              <a:rPr lang="pl-PL" sz="1400" dirty="0"/>
              <a:t>Współpraca przy tworzeniu dzieła nie zawsze oznacza współautorstwo. </a:t>
            </a:r>
          </a:p>
          <a:p>
            <a:pPr algn="just"/>
            <a:endParaRPr lang="pl-PL" sz="1400" dirty="0"/>
          </a:p>
          <a:p>
            <a:pPr algn="just"/>
            <a:r>
              <a:rPr lang="pl-PL" sz="1400" dirty="0"/>
              <a:t>Kwestie autorstwa reguluje ustawa z dnia 4 lutego 1994 r. o prawie autorskim i prawach pokrewnych [</a:t>
            </a:r>
            <a:r>
              <a:rPr lang="pl-PL" sz="1100" dirty="0"/>
              <a:t>Ustawa z dnia 4 lutego 1994 r. o prawie autorskim i prawach pokrewnych, tekst jednolity: „Dziennik Ustaw” 2006, nr 90, poz. 631 z </a:t>
            </a:r>
            <a:r>
              <a:rPr lang="pl-PL" sz="1100" dirty="0" err="1"/>
              <a:t>późn</a:t>
            </a:r>
            <a:r>
              <a:rPr lang="pl-PL" sz="1100" dirty="0"/>
              <a:t>. zm</a:t>
            </a:r>
            <a:r>
              <a:rPr lang="pl-PL" sz="1400" dirty="0"/>
              <a:t>.].</a:t>
            </a:r>
          </a:p>
          <a:p>
            <a:pPr algn="just"/>
            <a:endParaRPr lang="pl-PL" sz="1400" dirty="0"/>
          </a:p>
          <a:p>
            <a:pPr algn="just"/>
            <a:r>
              <a:rPr lang="pl-PL" sz="1400" dirty="0"/>
              <a:t>Należy podkreślić, że polskie prawo nie pozbawia praw autorskich nikogo, kto wnosi choćby najskromniejszy, lecz samodzielny i twórczy wkład w powstanie dzieła [</a:t>
            </a:r>
            <a:r>
              <a:rPr lang="pl-PL" sz="1100" i="1" dirty="0"/>
              <a:t>Rzetelność w badaniach naukowych oraz poszanowanie własności intelektualnej</a:t>
            </a:r>
            <a:r>
              <a:rPr lang="pl-PL" sz="1100" dirty="0"/>
              <a:t>, </a:t>
            </a:r>
            <a:r>
              <a:rPr lang="pl-PL" sz="1100" dirty="0" err="1"/>
              <a:t>MNiSW</a:t>
            </a:r>
            <a:r>
              <a:rPr lang="pl-PL" sz="1100" dirty="0"/>
              <a:t>, Warszawa 2012</a:t>
            </a:r>
            <a:r>
              <a:rPr lang="pl-PL" sz="1400" dirty="0"/>
              <a:t>]. </a:t>
            </a:r>
          </a:p>
        </p:txBody>
      </p:sp>
      <p:sp>
        <p:nvSpPr>
          <p:cNvPr id="7" name="pole tekstowe 6"/>
          <p:cNvSpPr txBox="1"/>
          <p:nvPr/>
        </p:nvSpPr>
        <p:spPr>
          <a:xfrm>
            <a:off x="179512" y="3704252"/>
            <a:ext cx="8712968" cy="2893100"/>
          </a:xfrm>
          <a:prstGeom prst="rect">
            <a:avLst/>
          </a:prstGeom>
          <a:noFill/>
        </p:spPr>
        <p:txBody>
          <a:bodyPr wrap="square" rtlCol="0">
            <a:spAutoFit/>
          </a:bodyPr>
          <a:lstStyle/>
          <a:p>
            <a:pPr algn="just"/>
            <a:r>
              <a:rPr lang="pl-PL" sz="1400" b="1" dirty="0"/>
              <a:t>Obowiązki </a:t>
            </a:r>
            <a:endParaRPr lang="pl-PL" sz="1400" dirty="0"/>
          </a:p>
          <a:p>
            <a:pPr algn="just"/>
            <a:r>
              <a:rPr lang="pl-PL" sz="1400" dirty="0"/>
              <a:t>Udział we współtworzeniu dzieła (współautorstwo) powinien uwzględniać przedstawione poniżej cztery kryteria przejęte z wytycznych z Vancouver [</a:t>
            </a:r>
            <a:r>
              <a:rPr lang="en-US" sz="1100" dirty="0"/>
              <a:t>International Committee of Medical Journal Editors, </a:t>
            </a:r>
            <a:r>
              <a:rPr lang="en-US" sz="1100" i="1" dirty="0"/>
              <a:t>Recommendations for the Conduct, Reporting, Editing and Publication of Scholarly Work in Medical Journals</a:t>
            </a:r>
            <a:r>
              <a:rPr lang="en-US" sz="1100" dirty="0"/>
              <a:t>, </a:t>
            </a:r>
            <a:r>
              <a:rPr lang="en-US" sz="1100" dirty="0" err="1"/>
              <a:t>uaktualnione</a:t>
            </a:r>
            <a:r>
              <a:rPr lang="en-US" sz="1100" dirty="0"/>
              <a:t> w </a:t>
            </a:r>
            <a:r>
              <a:rPr lang="en-US" sz="1100" dirty="0" err="1"/>
              <a:t>grudniu</a:t>
            </a:r>
            <a:r>
              <a:rPr lang="en-US" sz="1100" dirty="0"/>
              <a:t> 2015 r.</a:t>
            </a:r>
            <a:r>
              <a:rPr lang="pl-PL" sz="1400" dirty="0"/>
              <a:t>], </a:t>
            </a:r>
          </a:p>
          <a:p>
            <a:pPr algn="just"/>
            <a:r>
              <a:rPr lang="pl-PL" sz="1400" dirty="0"/>
              <a:t>a wszyscy, którzy się do nich stosują, powinni zostać uznani za współautorów dzieła naukowego. </a:t>
            </a:r>
          </a:p>
          <a:p>
            <a:pPr algn="just"/>
            <a:r>
              <a:rPr lang="pl-PL" sz="1400" b="1" dirty="0"/>
              <a:t>Kryteria te muszą być spełnione łącznie</a:t>
            </a:r>
            <a:r>
              <a:rPr lang="pl-PL" sz="1400" dirty="0"/>
              <a:t>: </a:t>
            </a:r>
          </a:p>
          <a:p>
            <a:pPr marL="342900" indent="-342900" algn="just">
              <a:buAutoNum type="alphaLcPeriod"/>
            </a:pPr>
            <a:r>
              <a:rPr lang="pl-PL" sz="1400" dirty="0"/>
              <a:t>istotny wkład w koncepcję lub plan badań, lub w gromadzenie, analizę i interpretację wyników badań </a:t>
            </a:r>
          </a:p>
          <a:p>
            <a:pPr marL="342900" indent="-342900" algn="just">
              <a:buAutoNum type="alphaLcPeriod"/>
            </a:pPr>
            <a:r>
              <a:rPr lang="pl-PL" sz="1400" dirty="0"/>
              <a:t>sporządzenie wstępnego dokumentu do publikacji i nanoszenie poprawek lub uwag krytycznych do części merytorycznej i doświadczalnej </a:t>
            </a:r>
          </a:p>
          <a:p>
            <a:pPr marL="342900" indent="-342900" algn="just">
              <a:buAutoNum type="alphaLcPeriod"/>
            </a:pPr>
            <a:r>
              <a:rPr lang="pl-PL" sz="1400" dirty="0"/>
              <a:t>zaakceptowanie wersji końcowej przed wysłaniem do druku</a:t>
            </a:r>
          </a:p>
          <a:p>
            <a:pPr marL="342900" indent="-342900" algn="just">
              <a:buAutoNum type="alphaLcPeriod"/>
            </a:pPr>
            <a:r>
              <a:rPr lang="pl-PL" sz="1400" dirty="0"/>
              <a:t>przyjęcie odpowiedzialności za każdy aspekt badań w celu zapewnienia, że pojawiające się, ewentualne pytania i niejasności dotyczące dokładności oraz rzetelności jakiejkolwiek części wykonanych prac będą odpowiednio sprawdzone i rozwiązane. </a:t>
            </a:r>
          </a:p>
        </p:txBody>
      </p:sp>
    </p:spTree>
    <p:extLst>
      <p:ext uri="{BB962C8B-B14F-4D97-AF65-F5344CB8AC3E}">
        <p14:creationId xmlns:p14="http://schemas.microsoft.com/office/powerpoint/2010/main" val="30897573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0" y="695634"/>
            <a:ext cx="8568952" cy="646331"/>
          </a:xfrm>
          <a:prstGeom prst="rect">
            <a:avLst/>
          </a:prstGeom>
          <a:noFill/>
        </p:spPr>
        <p:txBody>
          <a:bodyPr wrap="square" rtlCol="0">
            <a:spAutoFit/>
          </a:bodyPr>
          <a:lstStyle/>
          <a:p>
            <a:r>
              <a:rPr lang="en-GB" b="1" dirty="0"/>
              <a:t>International</a:t>
            </a:r>
            <a:r>
              <a:rPr lang="pl-PL" b="1" dirty="0"/>
              <a:t> </a:t>
            </a:r>
            <a:r>
              <a:rPr lang="en-GB" b="1" dirty="0"/>
              <a:t>Committee of Medical Journal Editors (ICMJE), </a:t>
            </a:r>
            <a:endParaRPr lang="pl-PL" b="1" dirty="0"/>
          </a:p>
          <a:p>
            <a:r>
              <a:rPr lang="pl-PL" dirty="0"/>
              <a:t>(a</a:t>
            </a:r>
            <a:r>
              <a:rPr lang="en-GB" dirty="0" err="1"/>
              <a:t>lso</a:t>
            </a:r>
            <a:r>
              <a:rPr lang="pl-PL" dirty="0"/>
              <a:t> </a:t>
            </a:r>
            <a:r>
              <a:rPr lang="en-GB" dirty="0"/>
              <a:t>known as the </a:t>
            </a:r>
            <a:r>
              <a:rPr lang="en-GB" b="1" dirty="0"/>
              <a:t>Vancouver group</a:t>
            </a:r>
            <a:r>
              <a:rPr lang="pl-PL" dirty="0"/>
              <a:t>)</a:t>
            </a:r>
            <a:endParaRPr lang="en-GB" dirty="0"/>
          </a:p>
        </p:txBody>
      </p:sp>
      <p:sp>
        <p:nvSpPr>
          <p:cNvPr id="6" name="pole tekstowe 5"/>
          <p:cNvSpPr txBox="1"/>
          <p:nvPr/>
        </p:nvSpPr>
        <p:spPr>
          <a:xfrm>
            <a:off x="827232" y="2564904"/>
            <a:ext cx="7488832" cy="1754326"/>
          </a:xfrm>
          <a:prstGeom prst="rect">
            <a:avLst/>
          </a:prstGeom>
          <a:noFill/>
        </p:spPr>
        <p:txBody>
          <a:bodyPr wrap="square" rtlCol="0">
            <a:spAutoFit/>
          </a:bodyPr>
          <a:lstStyle/>
          <a:p>
            <a:pPr algn="just"/>
            <a:r>
              <a:rPr lang="pl-PL" dirty="0"/>
              <a:t>Wprowadzanie w błąd jest formą niewłaściwego postępowania badawczego (</a:t>
            </a:r>
            <a:r>
              <a:rPr lang="en-GB" b="1" dirty="0"/>
              <a:t>research misconduct</a:t>
            </a:r>
            <a:r>
              <a:rPr lang="pl-PL" b="1" dirty="0"/>
              <a:t>)</a:t>
            </a:r>
            <a:r>
              <a:rPr lang="pl-PL" dirty="0"/>
              <a:t>, a uczciwość w zgłaszaniu nauki powinna obejmować autorstwo.</a:t>
            </a:r>
          </a:p>
          <a:p>
            <a:pPr algn="just"/>
            <a:r>
              <a:rPr lang="pl-PL" dirty="0"/>
              <a:t/>
            </a:r>
            <a:br>
              <a:rPr lang="pl-PL" dirty="0"/>
            </a:br>
            <a:r>
              <a:rPr lang="pl-PL" dirty="0"/>
              <a:t>Jeśli naukowcy są nieuczciwi w stosunku do swojej pracy, podważa to zaufanie do zgłaszania samej pracy.</a:t>
            </a:r>
          </a:p>
        </p:txBody>
      </p:sp>
      <p:sp>
        <p:nvSpPr>
          <p:cNvPr id="7" name="pole tekstowe 6"/>
          <p:cNvSpPr txBox="1"/>
          <p:nvPr/>
        </p:nvSpPr>
        <p:spPr>
          <a:xfrm>
            <a:off x="3843431" y="5919281"/>
            <a:ext cx="4590601" cy="938719"/>
          </a:xfrm>
          <a:prstGeom prst="rect">
            <a:avLst/>
          </a:prstGeom>
          <a:noFill/>
        </p:spPr>
        <p:txBody>
          <a:bodyPr wrap="square" rtlCol="0">
            <a:spAutoFit/>
          </a:bodyPr>
          <a:lstStyle/>
          <a:p>
            <a:r>
              <a:rPr lang="en-GB" sz="1100" b="1" dirty="0"/>
              <a:t>How to handle authorship disputes: a guide for new researchers</a:t>
            </a:r>
          </a:p>
          <a:p>
            <a:r>
              <a:rPr lang="en-GB" sz="1100" dirty="0"/>
              <a:t>Tim Albert, trainer in medical writing,</a:t>
            </a:r>
          </a:p>
          <a:p>
            <a:r>
              <a:rPr lang="en-GB" sz="1100" dirty="0"/>
              <a:t>Elizabeth Wager, freelance writer and trainer</a:t>
            </a:r>
            <a:endParaRPr lang="pl-PL" sz="1100" dirty="0"/>
          </a:p>
          <a:p>
            <a:r>
              <a:rPr lang="en-GB" sz="1100" i="1" dirty="0"/>
              <a:t>The COPE Report 2003</a:t>
            </a:r>
            <a:endParaRPr lang="pl-PL" sz="1100" i="1" dirty="0"/>
          </a:p>
          <a:p>
            <a:endParaRPr lang="en-GB" sz="1100" dirty="0"/>
          </a:p>
        </p:txBody>
      </p:sp>
      <p:sp>
        <p:nvSpPr>
          <p:cNvPr id="9" name="pole tekstowe 8"/>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Tree>
    <p:extLst>
      <p:ext uri="{BB962C8B-B14F-4D97-AF65-F5344CB8AC3E}">
        <p14:creationId xmlns:p14="http://schemas.microsoft.com/office/powerpoint/2010/main" val="2048418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2"/>
          <p:cNvSpPr txBox="1">
            <a:spLocks/>
          </p:cNvSpPr>
          <p:nvPr/>
        </p:nvSpPr>
        <p:spPr>
          <a:xfrm>
            <a:off x="467544" y="1196752"/>
            <a:ext cx="7772400" cy="1500187"/>
          </a:xfrm>
          <a:prstGeom prst="rect">
            <a:avLst/>
          </a:prstGeom>
        </p:spPr>
        <p:txBody>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r>
              <a:rPr lang="pl-PL" sz="3600" b="1" dirty="0">
                <a:solidFill>
                  <a:schemeClr val="accent6">
                    <a:lumMod val="60000"/>
                    <a:lumOff val="40000"/>
                  </a:schemeClr>
                </a:solidFill>
                <a:latin typeface="+mn-lt"/>
                <a:ea typeface="+mj-ea"/>
                <a:cs typeface="+mj-cs"/>
              </a:rPr>
              <a:t>Problemy współautorstwa w doniesieniach naukowych</a:t>
            </a:r>
            <a:endParaRPr lang="pl-PL" dirty="0">
              <a:solidFill>
                <a:schemeClr val="accent6">
                  <a:lumMod val="60000"/>
                  <a:lumOff val="40000"/>
                </a:schemeClr>
              </a:solidFill>
              <a:latin typeface="+mn-lt"/>
            </a:endParaRPr>
          </a:p>
        </p:txBody>
      </p:sp>
      <p:sp>
        <p:nvSpPr>
          <p:cNvPr id="3" name="pole tekstowe 2"/>
          <p:cNvSpPr txBox="1"/>
          <p:nvPr/>
        </p:nvSpPr>
        <p:spPr>
          <a:xfrm>
            <a:off x="0" y="31557"/>
            <a:ext cx="8424936" cy="369332"/>
          </a:xfrm>
          <a:prstGeom prst="rect">
            <a:avLst/>
          </a:prstGeom>
          <a:noFill/>
        </p:spPr>
        <p:txBody>
          <a:bodyPr wrap="square" rtlCol="0">
            <a:spAutoFit/>
          </a:bodyPr>
          <a:lstStyle/>
          <a:p>
            <a:r>
              <a:rPr lang="pl-PL" dirty="0"/>
              <a:t>Z KODEKSU ETYKI PRACOWNIKA NAUKOWEGO :</a:t>
            </a:r>
          </a:p>
        </p:txBody>
      </p:sp>
      <p:sp>
        <p:nvSpPr>
          <p:cNvPr id="4" name="Tytuł 1"/>
          <p:cNvSpPr txBox="1">
            <a:spLocks/>
          </p:cNvSpPr>
          <p:nvPr/>
        </p:nvSpPr>
        <p:spPr>
          <a:xfrm>
            <a:off x="323528" y="3501007"/>
            <a:ext cx="8640960" cy="1362075"/>
          </a:xfrm>
          <a:prstGeom prst="rect">
            <a:avLst/>
          </a:prstGeom>
        </p:spPr>
        <p:txBody>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marL="571500" indent="-571500">
              <a:buFont typeface="Arial" panose="020B0604020202020204" pitchFamily="34" charset="0"/>
              <a:buChar char="•"/>
            </a:pPr>
            <a:r>
              <a:rPr lang="pl-PL" sz="3600" b="1" dirty="0">
                <a:solidFill>
                  <a:prstClr val="black"/>
                </a:solidFill>
              </a:rPr>
              <a:t>Rzetelność w badaniach naukowych</a:t>
            </a:r>
            <a:endParaRPr lang="pl-PL" b="1" dirty="0"/>
          </a:p>
        </p:txBody>
      </p:sp>
    </p:spTree>
    <p:extLst>
      <p:ext uri="{BB962C8B-B14F-4D97-AF65-F5344CB8AC3E}">
        <p14:creationId xmlns:p14="http://schemas.microsoft.com/office/powerpoint/2010/main" val="484711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23528" y="1113125"/>
            <a:ext cx="8568952" cy="3323987"/>
          </a:xfrm>
          <a:prstGeom prst="rect">
            <a:avLst/>
          </a:prstGeom>
          <a:noFill/>
        </p:spPr>
        <p:txBody>
          <a:bodyPr wrap="square" rtlCol="0">
            <a:spAutoFit/>
          </a:bodyPr>
          <a:lstStyle/>
          <a:p>
            <a:r>
              <a:rPr lang="pl-PL" dirty="0"/>
              <a:t>Podstawowe zasady rzetelności badań lub odpowiedzialnego prowadzenia badań </a:t>
            </a:r>
          </a:p>
          <a:p>
            <a:pPr>
              <a:spcAft>
                <a:spcPts val="1200"/>
              </a:spcAft>
            </a:pPr>
            <a:r>
              <a:rPr lang="pl-PL" dirty="0"/>
              <a:t>wg </a:t>
            </a:r>
            <a:r>
              <a:rPr lang="en-US" b="1" dirty="0"/>
              <a:t>Singapore Statement on Research Integrity</a:t>
            </a:r>
            <a:r>
              <a:rPr lang="pl-PL" dirty="0"/>
              <a:t>:</a:t>
            </a:r>
            <a:br>
              <a:rPr lang="pl-PL" dirty="0"/>
            </a:br>
            <a:r>
              <a:rPr lang="pl-PL" dirty="0"/>
              <a:t/>
            </a:r>
            <a:br>
              <a:rPr lang="pl-PL" dirty="0"/>
            </a:br>
            <a:r>
              <a:rPr lang="pl-PL" dirty="0"/>
              <a:t>     1. Uczciwość we wszystkich aspektach badań</a:t>
            </a:r>
          </a:p>
          <a:p>
            <a:pPr>
              <a:spcAft>
                <a:spcPts val="1200"/>
              </a:spcAft>
            </a:pPr>
            <a:r>
              <a:rPr lang="pl-PL" dirty="0"/>
              <a:t/>
            </a:r>
            <a:br>
              <a:rPr lang="pl-PL" dirty="0"/>
            </a:br>
            <a:r>
              <a:rPr lang="pl-PL" dirty="0"/>
              <a:t>     2. Odpowiedzialność w prowadzeniu badań</a:t>
            </a:r>
          </a:p>
          <a:p>
            <a:pPr>
              <a:spcAft>
                <a:spcPts val="1200"/>
              </a:spcAft>
            </a:pPr>
            <a:r>
              <a:rPr lang="pl-PL" dirty="0"/>
              <a:t/>
            </a:r>
            <a:br>
              <a:rPr lang="pl-PL" dirty="0"/>
            </a:br>
            <a:r>
              <a:rPr lang="pl-PL" dirty="0"/>
              <a:t>     3. Profesjonalna uprzejmość i uczciwość w pracy z innymi</a:t>
            </a:r>
          </a:p>
          <a:p>
            <a:pPr>
              <a:spcAft>
                <a:spcPts val="1200"/>
              </a:spcAft>
            </a:pPr>
            <a:r>
              <a:rPr lang="pl-PL" dirty="0"/>
              <a:t/>
            </a:r>
            <a:br>
              <a:rPr lang="pl-PL" dirty="0"/>
            </a:br>
            <a:r>
              <a:rPr lang="pl-PL" dirty="0"/>
              <a:t>     4. Dobre zarządzanie badaniami w imieniu innych</a:t>
            </a:r>
          </a:p>
        </p:txBody>
      </p:sp>
      <p:sp>
        <p:nvSpPr>
          <p:cNvPr id="3" name="pole tekstowe 2"/>
          <p:cNvSpPr txBox="1"/>
          <p:nvPr/>
        </p:nvSpPr>
        <p:spPr>
          <a:xfrm>
            <a:off x="4211960" y="6309320"/>
            <a:ext cx="3816424" cy="430887"/>
          </a:xfrm>
          <a:prstGeom prst="rect">
            <a:avLst/>
          </a:prstGeom>
          <a:noFill/>
        </p:spPr>
        <p:txBody>
          <a:bodyPr wrap="square" rtlCol="0">
            <a:spAutoFit/>
          </a:bodyPr>
          <a:lstStyle/>
          <a:p>
            <a:r>
              <a:rPr lang="pl-PL" sz="1100" dirty="0"/>
              <a:t>Źródło: </a:t>
            </a:r>
          </a:p>
          <a:p>
            <a:r>
              <a:rPr lang="pl-PL" sz="1100" dirty="0"/>
              <a:t>https://www.embo.org/science-policy/research-integrity</a:t>
            </a:r>
          </a:p>
        </p:txBody>
      </p:sp>
      <p:sp>
        <p:nvSpPr>
          <p:cNvPr id="4" name="pole tekstowe 3"/>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Rzetelność w badaniach naukowych</a:t>
            </a:r>
            <a:endParaRPr lang="pl-PL" dirty="0"/>
          </a:p>
        </p:txBody>
      </p:sp>
    </p:spTree>
    <p:extLst>
      <p:ext uri="{BB962C8B-B14F-4D97-AF65-F5344CB8AC3E}">
        <p14:creationId xmlns:p14="http://schemas.microsoft.com/office/powerpoint/2010/main" val="39605489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1259632" y="836712"/>
            <a:ext cx="6264696" cy="1661993"/>
          </a:xfrm>
          <a:prstGeom prst="rect">
            <a:avLst/>
          </a:prstGeom>
          <a:noFill/>
        </p:spPr>
        <p:txBody>
          <a:bodyPr wrap="square" rtlCol="0">
            <a:spAutoFit/>
          </a:bodyPr>
          <a:lstStyle/>
          <a:p>
            <a:pPr algn="ctr">
              <a:spcAft>
                <a:spcPts val="1200"/>
              </a:spcAft>
            </a:pPr>
            <a:r>
              <a:rPr lang="pl-PL" b="1" dirty="0"/>
              <a:t>Uchwała Nr 3/2016</a:t>
            </a:r>
          </a:p>
          <a:p>
            <a:pPr algn="ctr">
              <a:spcAft>
                <a:spcPts val="1200"/>
              </a:spcAft>
            </a:pPr>
            <a:r>
              <a:rPr lang="pl-PL" b="1" dirty="0"/>
              <a:t>Zgromadzenia Ogólnego Polskiej Akademii Nauk</a:t>
            </a:r>
          </a:p>
          <a:p>
            <a:pPr algn="ctr">
              <a:spcAft>
                <a:spcPts val="1200"/>
              </a:spcAft>
            </a:pPr>
            <a:r>
              <a:rPr lang="pl-PL" b="1" dirty="0"/>
              <a:t>Z dnia 1 grudnia 2016 r.</a:t>
            </a:r>
          </a:p>
          <a:p>
            <a:pPr algn="ctr">
              <a:spcAft>
                <a:spcPts val="1200"/>
              </a:spcAft>
            </a:pPr>
            <a:r>
              <a:rPr lang="pl-PL" b="1" dirty="0"/>
              <a:t>w sprawie Kodeksu etyki pracownika naukowego</a:t>
            </a:r>
          </a:p>
        </p:txBody>
      </p:sp>
      <p:sp>
        <p:nvSpPr>
          <p:cNvPr id="4" name="pole tekstowe 3"/>
          <p:cNvSpPr txBox="1"/>
          <p:nvPr/>
        </p:nvSpPr>
        <p:spPr>
          <a:xfrm>
            <a:off x="611560" y="2852936"/>
            <a:ext cx="7992888" cy="2462213"/>
          </a:xfrm>
          <a:prstGeom prst="rect">
            <a:avLst/>
          </a:prstGeom>
          <a:noFill/>
        </p:spPr>
        <p:txBody>
          <a:bodyPr wrap="square" rtlCol="0">
            <a:spAutoFit/>
          </a:bodyPr>
          <a:lstStyle/>
          <a:p>
            <a:pPr algn="just">
              <a:spcAft>
                <a:spcPts val="600"/>
              </a:spcAft>
            </a:pPr>
            <a:r>
              <a:rPr lang="pl-PL" dirty="0"/>
              <a:t>Podstawowe, uniwersalne zasady i wartości etyczne, na których opiera się </a:t>
            </a:r>
            <a:r>
              <a:rPr lang="pl-PL" b="1" dirty="0"/>
              <a:t>integralność</a:t>
            </a:r>
            <a:r>
              <a:rPr lang="pl-PL" dirty="0"/>
              <a:t> i </a:t>
            </a:r>
            <a:r>
              <a:rPr lang="pl-PL" b="1" dirty="0"/>
              <a:t>wiarygodność</a:t>
            </a:r>
            <a:r>
              <a:rPr lang="pl-PL" dirty="0"/>
              <a:t> nauki odnoszą się do przedstawicieli wszystkich, bez wyjątku, dyscyplin naukowych. </a:t>
            </a:r>
          </a:p>
          <a:p>
            <a:pPr algn="just">
              <a:spcAft>
                <a:spcPts val="600"/>
              </a:spcAft>
            </a:pPr>
            <a:endParaRPr lang="pl-PL" dirty="0"/>
          </a:p>
          <a:p>
            <a:pPr algn="just">
              <a:spcAft>
                <a:spcPts val="600"/>
              </a:spcAft>
            </a:pPr>
            <a:r>
              <a:rPr lang="pl-PL" dirty="0"/>
              <a:t>Ich przestrzegania należy wymagać od naukowców, od instytucji, w których prowadzą oni badania, a także tych, które finansują badania i zajmują się organizacją życia naukowego, zarówno w ich wzajemnych relacjach, jak i w kontaktach ze światem zewnętrznym.</a:t>
            </a:r>
          </a:p>
        </p:txBody>
      </p:sp>
      <p:sp>
        <p:nvSpPr>
          <p:cNvPr id="7" name="pole tekstowe 6"/>
          <p:cNvSpPr txBox="1"/>
          <p:nvPr/>
        </p:nvSpPr>
        <p:spPr>
          <a:xfrm>
            <a:off x="3425864" y="6561936"/>
            <a:ext cx="4968552" cy="261610"/>
          </a:xfrm>
          <a:prstGeom prst="rect">
            <a:avLst/>
          </a:prstGeom>
          <a:noFill/>
        </p:spPr>
        <p:txBody>
          <a:bodyPr wrap="square" rtlCol="0">
            <a:spAutoFit/>
          </a:bodyPr>
          <a:lstStyle/>
          <a:p>
            <a:r>
              <a:rPr lang="pl-PL" sz="1100" i="1" dirty="0"/>
              <a:t>„Kodeks Etyki Pracownika Naukowego”, Komisja ds. etyki w Nauce, PAN, 2017</a:t>
            </a:r>
          </a:p>
        </p:txBody>
      </p:sp>
      <p:sp>
        <p:nvSpPr>
          <p:cNvPr id="8" name="pole tekstowe 7"/>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Rzetelność w badaniach naukowych</a:t>
            </a:r>
            <a:endParaRPr lang="pl-PL" dirty="0"/>
          </a:p>
        </p:txBody>
      </p:sp>
    </p:spTree>
    <p:extLst>
      <p:ext uri="{BB962C8B-B14F-4D97-AF65-F5344CB8AC3E}">
        <p14:creationId xmlns:p14="http://schemas.microsoft.com/office/powerpoint/2010/main" val="2081737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51520" y="652328"/>
            <a:ext cx="8568952" cy="6017032"/>
          </a:xfrm>
          <a:prstGeom prst="rect">
            <a:avLst/>
          </a:prstGeom>
          <a:noFill/>
        </p:spPr>
        <p:txBody>
          <a:bodyPr wrap="square" rtlCol="0">
            <a:spAutoFit/>
          </a:bodyPr>
          <a:lstStyle/>
          <a:p>
            <a:pPr algn="just">
              <a:spcAft>
                <a:spcPts val="600"/>
              </a:spcAft>
            </a:pPr>
            <a:r>
              <a:rPr lang="pl-PL" sz="1200" dirty="0"/>
              <a:t>Do  uniwersalnych zasad na których opiera się </a:t>
            </a:r>
            <a:r>
              <a:rPr lang="pl-PL" sz="1200" b="1" dirty="0"/>
              <a:t>integralność</a:t>
            </a:r>
            <a:r>
              <a:rPr lang="pl-PL" sz="1200" dirty="0"/>
              <a:t> i </a:t>
            </a:r>
            <a:r>
              <a:rPr lang="pl-PL" sz="1200" b="1" dirty="0"/>
              <a:t>wiarygodność</a:t>
            </a:r>
            <a:r>
              <a:rPr lang="pl-PL" sz="1200" dirty="0"/>
              <a:t> nauki należą:</a:t>
            </a:r>
          </a:p>
          <a:p>
            <a:pPr marL="182563" indent="-182563" algn="just">
              <a:spcAft>
                <a:spcPts val="600"/>
              </a:spcAft>
            </a:pPr>
            <a:r>
              <a:rPr lang="pl-PL" sz="1200" dirty="0"/>
              <a:t>1) </a:t>
            </a:r>
            <a:r>
              <a:rPr lang="pl-PL" sz="1200" b="1" dirty="0"/>
              <a:t>sumienność w prezentowaniu celów i intencji zamierzonych lub prowadzonych badań, w przedstawianiu metod i procedur badawczych oraz interpretacji uzyskanych wyników</a:t>
            </a:r>
            <a:r>
              <a:rPr lang="pl-PL" sz="1200" dirty="0"/>
              <a:t>, a także w przekazywaniu informacji na temat możliwych zagrożeń oraz dobrze uzasadnionych przewidywaniach odnośnie korzyści i możliwych zastosowań;</a:t>
            </a:r>
          </a:p>
          <a:p>
            <a:pPr marL="182563" indent="-182563" algn="just">
              <a:spcAft>
                <a:spcPts val="600"/>
              </a:spcAft>
            </a:pPr>
            <a:r>
              <a:rPr lang="pl-PL" sz="1200" dirty="0"/>
              <a:t>2) </a:t>
            </a:r>
            <a:r>
              <a:rPr lang="pl-PL" sz="1200" b="1" dirty="0"/>
              <a:t>wiarygodność w prowadzeniu badań</a:t>
            </a:r>
            <a:r>
              <a:rPr lang="pl-PL" sz="1200" dirty="0"/>
              <a:t>, krytycyzm wobec własnych rezultatów, skrupulatność, troska o szczegóły i pieczołowitość w przedstawianiu wyników badań;</a:t>
            </a:r>
          </a:p>
          <a:p>
            <a:pPr marL="182563" indent="-182563" algn="just">
              <a:spcAft>
                <a:spcPts val="600"/>
              </a:spcAft>
            </a:pPr>
            <a:r>
              <a:rPr lang="pl-PL" sz="1200" dirty="0"/>
              <a:t>3) niewykorzystywanie swojego naukowego autorytetu przy wypowiadaniu się na tematy poza obszarem własnej kompetencji;</a:t>
            </a:r>
          </a:p>
          <a:p>
            <a:pPr marL="182563" indent="-182563" algn="just">
              <a:spcAft>
                <a:spcPts val="600"/>
              </a:spcAft>
            </a:pPr>
            <a:r>
              <a:rPr lang="pl-PL" sz="1200" dirty="0"/>
              <a:t>4) obiektywizm: </a:t>
            </a:r>
            <a:r>
              <a:rPr lang="pl-PL" sz="1200" b="1" dirty="0"/>
              <a:t>opieranie interpretacji i wniosków wyłącznie na faktach</a:t>
            </a:r>
            <a:r>
              <a:rPr lang="pl-PL" sz="1200" dirty="0"/>
              <a:t>, sprawdzalnym rozumowaniu i danych, które są możliwe do potwierdzenia przez innych;</a:t>
            </a:r>
          </a:p>
          <a:p>
            <a:pPr marL="182563" indent="-182563" algn="just">
              <a:spcAft>
                <a:spcPts val="600"/>
              </a:spcAft>
            </a:pPr>
            <a:r>
              <a:rPr lang="pl-PL" sz="1200" dirty="0"/>
              <a:t>5) niezależność od zewnętrznych wpływów na prowadzenie badań, zarówno wobec zlecających badania czy ekspertyzy, jak i od wpływów ze strony politycznych, ideologicznych lub gospodarczych grup nacisku;</a:t>
            </a:r>
          </a:p>
          <a:p>
            <a:pPr marL="182563" indent="-182563" algn="just">
              <a:spcAft>
                <a:spcPts val="600"/>
              </a:spcAft>
            </a:pPr>
            <a:r>
              <a:rPr lang="pl-PL" sz="1200" dirty="0"/>
              <a:t>6) otwartość w dyskusjach z innymi naukowcami na temat własnych badań, co jest jednym z kluczowych warunków postępu w nauce, oraz przyczyniania się do gromadzenia wiedzy przez publikowanie tych wyników, jak również w uczciwym przekazywaniu tej wiedzy ogółowi społeczeństwa;</a:t>
            </a:r>
          </a:p>
          <a:p>
            <a:pPr marL="182563" indent="-182563" algn="just">
              <a:spcAft>
                <a:spcPts val="600"/>
              </a:spcAft>
            </a:pPr>
            <a:r>
              <a:rPr lang="pl-PL" sz="1200" dirty="0"/>
              <a:t>7) </a:t>
            </a:r>
            <a:r>
              <a:rPr lang="pl-PL" sz="1200" b="1" dirty="0"/>
              <a:t>przejrzystość dokumentowania badań naukowych </a:t>
            </a:r>
            <a:r>
              <a:rPr lang="pl-PL" sz="1200" dirty="0"/>
              <a:t>gwarantująca dostępność danych po opublikowaniu wyników badań;</a:t>
            </a:r>
          </a:p>
          <a:p>
            <a:pPr marL="182563" indent="-182563" algn="just">
              <a:spcAft>
                <a:spcPts val="600"/>
              </a:spcAft>
            </a:pPr>
            <a:r>
              <a:rPr lang="pl-PL" sz="1200" dirty="0"/>
              <a:t>8) odpowiedzialność przejawiana wobec obiektów badań; badania, których przedmiotem jest istota żywa mogą być prowadzone jedynie wtedy, gdy jest to niezbędne i zawsze z poszanowaniem godności człowieka i praw zwierząt, na podstawie zgody wyrażonej przez odpowiednie komisje bioetyczne;</a:t>
            </a:r>
          </a:p>
          <a:p>
            <a:pPr marL="182563" indent="-182563" algn="just">
              <a:spcAft>
                <a:spcPts val="600"/>
              </a:spcAft>
            </a:pPr>
            <a:r>
              <a:rPr lang="pl-PL" sz="1200" dirty="0"/>
              <a:t>9) </a:t>
            </a:r>
            <a:r>
              <a:rPr lang="pl-PL" sz="1200" b="1" dirty="0"/>
              <a:t>sprawiedliwość i rzetelność w ocenie merytorycznej i etycznej pracy innych badaczy </a:t>
            </a:r>
            <a:r>
              <a:rPr lang="pl-PL" sz="1200" dirty="0"/>
              <a:t>oraz w opiniowaniu i uznawaniu osiągnięć naukowych tych, którym się ono rzeczywiście należy, wyrażająca się we właściwym podawaniu źródeł i uczciwym uznawaniu ich udziału w osiągnięciach naukowych;</a:t>
            </a:r>
          </a:p>
          <a:p>
            <a:pPr marL="182563" indent="-182563" algn="just">
              <a:spcAft>
                <a:spcPts val="600"/>
              </a:spcAft>
            </a:pPr>
            <a:r>
              <a:rPr lang="pl-PL" sz="1200" dirty="0"/>
              <a:t>10) odwaga w sprzeciwianiu się poglądom sprzecznym z wiedzą naukową oraz praktykom niezgodnym z zasadami rzetelności naukowej;</a:t>
            </a:r>
          </a:p>
          <a:p>
            <a:pPr marL="182563" indent="-182563" algn="just">
              <a:spcAft>
                <a:spcPts val="600"/>
              </a:spcAft>
            </a:pPr>
            <a:r>
              <a:rPr lang="pl-PL" sz="1200" dirty="0"/>
              <a:t>11) </a:t>
            </a:r>
            <a:r>
              <a:rPr lang="pl-PL" sz="1200" b="1" dirty="0"/>
              <a:t>troska o przyszłe pokolenia naukowców przejawiająca się nie tylko w staraniach o rozwój naukowy swoich uczniów, ale także we wpajaniu im obowiązujących standardów oraz norm etycznych.</a:t>
            </a:r>
          </a:p>
        </p:txBody>
      </p:sp>
      <p:sp>
        <p:nvSpPr>
          <p:cNvPr id="7" name="pole tekstowe 6"/>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Rzetelność w badaniach naukowych</a:t>
            </a:r>
            <a:endParaRPr lang="pl-PL" dirty="0"/>
          </a:p>
        </p:txBody>
      </p:sp>
      <p:sp>
        <p:nvSpPr>
          <p:cNvPr id="8" name="pole tekstowe 7"/>
          <p:cNvSpPr txBox="1"/>
          <p:nvPr/>
        </p:nvSpPr>
        <p:spPr>
          <a:xfrm>
            <a:off x="3425864" y="6561936"/>
            <a:ext cx="4968552" cy="261610"/>
          </a:xfrm>
          <a:prstGeom prst="rect">
            <a:avLst/>
          </a:prstGeom>
          <a:noFill/>
        </p:spPr>
        <p:txBody>
          <a:bodyPr wrap="square" rtlCol="0">
            <a:spAutoFit/>
          </a:bodyPr>
          <a:lstStyle/>
          <a:p>
            <a:r>
              <a:rPr lang="pl-PL" sz="1100" i="1" dirty="0"/>
              <a:t>„Kodeks Etyki Pracownika Naukowego”, Komisja ds. etyki w Nauce, PAN, 2017</a:t>
            </a:r>
          </a:p>
        </p:txBody>
      </p:sp>
    </p:spTree>
    <p:extLst>
      <p:ext uri="{BB962C8B-B14F-4D97-AF65-F5344CB8AC3E}">
        <p14:creationId xmlns:p14="http://schemas.microsoft.com/office/powerpoint/2010/main" val="11084157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le tekstowe 6"/>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Rzetelność w badaniach naukowych</a:t>
            </a:r>
            <a:endParaRPr lang="pl-PL" dirty="0"/>
          </a:p>
        </p:txBody>
      </p:sp>
      <p:sp>
        <p:nvSpPr>
          <p:cNvPr id="8" name="pole tekstowe 7"/>
          <p:cNvSpPr txBox="1"/>
          <p:nvPr/>
        </p:nvSpPr>
        <p:spPr>
          <a:xfrm>
            <a:off x="683568" y="692696"/>
            <a:ext cx="7741368" cy="3293209"/>
          </a:xfrm>
          <a:prstGeom prst="rect">
            <a:avLst/>
          </a:prstGeom>
          <a:noFill/>
        </p:spPr>
        <p:txBody>
          <a:bodyPr wrap="square" rtlCol="0">
            <a:spAutoFit/>
          </a:bodyPr>
          <a:lstStyle/>
          <a:p>
            <a:pPr algn="just"/>
            <a:r>
              <a:rPr lang="pl-PL" sz="1600" dirty="0"/>
              <a:t>Do najpoważniejszych przewinień, szczególnie godzących w etos badań naukowych, które stanowią rażące naruszenie podstawowych zasad uprawiania nauki, należą:</a:t>
            </a:r>
          </a:p>
          <a:p>
            <a:pPr algn="just"/>
            <a:endParaRPr lang="pl-PL" sz="1600" dirty="0"/>
          </a:p>
          <a:p>
            <a:pPr marL="266700" indent="-266700" algn="just"/>
            <a:r>
              <a:rPr lang="pl-PL" sz="1600" dirty="0"/>
              <a:t>1. </a:t>
            </a:r>
            <a:r>
              <a:rPr lang="pl-PL" sz="1600" b="1" dirty="0"/>
              <a:t>Fabrykowanie </a:t>
            </a:r>
            <a:r>
              <a:rPr lang="pl-PL" sz="1600" dirty="0"/>
              <a:t>wyników, polegające na zmyślaniu wyników badań i przedstawianiu ich jako prawdziwych.</a:t>
            </a:r>
          </a:p>
          <a:p>
            <a:pPr marL="266700" indent="-266700" algn="just"/>
            <a:endParaRPr lang="pl-PL" sz="1600" dirty="0"/>
          </a:p>
          <a:p>
            <a:pPr marL="266700" indent="-266700" algn="just"/>
            <a:r>
              <a:rPr lang="pl-PL" sz="1600" dirty="0"/>
              <a:t>2. </a:t>
            </a:r>
            <a:r>
              <a:rPr lang="pl-PL" sz="1600" b="1" dirty="0"/>
              <a:t>Fałszowanie, </a:t>
            </a:r>
            <a:r>
              <a:rPr lang="pl-PL" sz="1600" dirty="0"/>
              <a:t>polegające na zmienianiu lub pomijaniu niewygodnych danych, przez co wyniki badań nie zostają prawdziwie zaprezentowane.</a:t>
            </a:r>
          </a:p>
          <a:p>
            <a:pPr marL="266700" indent="-266700" algn="just"/>
            <a:endParaRPr lang="pl-PL" sz="1600" dirty="0"/>
          </a:p>
          <a:p>
            <a:pPr marL="266700" indent="-266700" algn="just"/>
            <a:r>
              <a:rPr lang="pl-PL" sz="1600" dirty="0"/>
              <a:t>3. </a:t>
            </a:r>
            <a:r>
              <a:rPr lang="pl-PL" sz="1600" b="1" dirty="0"/>
              <a:t>Popełnianie plagiatów, </a:t>
            </a:r>
            <a:r>
              <a:rPr lang="pl-PL" sz="1600" dirty="0"/>
              <a:t>polegające na przywłaszczeniu cudzych idei, wyników badań lub słów bez poprawnego podania źródła, co stanowi naruszenie praw własności intelektualnej.</a:t>
            </a:r>
          </a:p>
        </p:txBody>
      </p:sp>
      <p:sp>
        <p:nvSpPr>
          <p:cNvPr id="9" name="pole tekstowe 8"/>
          <p:cNvSpPr txBox="1"/>
          <p:nvPr/>
        </p:nvSpPr>
        <p:spPr>
          <a:xfrm>
            <a:off x="4427984" y="6623774"/>
            <a:ext cx="4968552" cy="261610"/>
          </a:xfrm>
          <a:prstGeom prst="rect">
            <a:avLst/>
          </a:prstGeom>
          <a:noFill/>
        </p:spPr>
        <p:txBody>
          <a:bodyPr wrap="square" rtlCol="0">
            <a:spAutoFit/>
          </a:bodyPr>
          <a:lstStyle/>
          <a:p>
            <a:r>
              <a:rPr lang="pl-PL" sz="1100" i="1" dirty="0"/>
              <a:t>„Kodeks Etyki Pracownika Naukowego”, Komisja ds. etyki w Nauce, PAN, 2017</a:t>
            </a:r>
          </a:p>
        </p:txBody>
      </p:sp>
      <p:pic>
        <p:nvPicPr>
          <p:cNvPr id="11266" name="Picture 2" descr="https://png2.kisspng.com/sh/69bef9257c6f0a037c44cf5f85e1e520/L0KzQYm3WcI2N5tmi5H0aYP2gLBuTgNkcZZzjNtvaXOwfbr6gB9vbKZojJ97ZYPoccPqiL1taZN0itN9b4L8Pcb1igZmeqRuReRuZ4XvccX2kwkua5DyiN5yYX7mdX72hvZqa5Yyh9g2Y3BxhMPogCR0NZJzfJ9wcj24crLohfM6OJM6UKI5MD65RYOBVMMxQGI6S6kEMki2Q4eAVMM1NqFzf3==/kisspng-scientific-misconduct-research-laboratory-universi-regulatory-compliance-office-of-contracts-and-gr-5baaec90b58000.652843081537928336743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7861" y="3800762"/>
            <a:ext cx="5672411" cy="26644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98198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83568" y="1052736"/>
            <a:ext cx="7632848" cy="5309146"/>
          </a:xfrm>
          <a:prstGeom prst="rect">
            <a:avLst/>
          </a:prstGeom>
          <a:noFill/>
        </p:spPr>
        <p:txBody>
          <a:bodyPr wrap="square" rtlCol="0">
            <a:spAutoFit/>
          </a:bodyPr>
          <a:lstStyle/>
          <a:p>
            <a:pPr algn="just"/>
            <a:r>
              <a:rPr lang="pl-PL" sz="1600" b="1" dirty="0"/>
              <a:t>INNE NIEWŁAŚCIWE ZACHOWANIA</a:t>
            </a:r>
          </a:p>
          <a:p>
            <a:pPr algn="just"/>
            <a:r>
              <a:rPr lang="pl-PL" sz="1600" dirty="0"/>
              <a:t>Oprócz rażących naruszeń rzetelności w nauce występuje wiele innych niewłaściwych </a:t>
            </a:r>
            <a:r>
              <a:rPr lang="pl-PL" sz="1600" dirty="0" err="1"/>
              <a:t>zachowań</a:t>
            </a:r>
            <a:r>
              <a:rPr lang="pl-PL" sz="1600" dirty="0"/>
              <a:t> pojawiających się w prowadzeniu badań naukowych. </a:t>
            </a:r>
          </a:p>
          <a:p>
            <a:pPr algn="just"/>
            <a:r>
              <a:rPr lang="pl-PL" sz="1600" dirty="0"/>
              <a:t>Ich katalog nie może być zamknięty. </a:t>
            </a:r>
          </a:p>
          <a:p>
            <a:pPr algn="just"/>
            <a:endParaRPr lang="pl-PL" sz="1600" dirty="0"/>
          </a:p>
          <a:p>
            <a:pPr algn="just">
              <a:spcAft>
                <a:spcPts val="600"/>
              </a:spcAft>
            </a:pPr>
            <a:r>
              <a:rPr lang="pl-PL" sz="1600" dirty="0"/>
              <a:t>Należy jednak wymienić:</a:t>
            </a:r>
          </a:p>
          <a:p>
            <a:pPr marL="285750" indent="-285750" algn="just">
              <a:spcAft>
                <a:spcPts val="600"/>
              </a:spcAft>
              <a:buFont typeface="Arial" panose="020B0604020202020204" pitchFamily="34" charset="0"/>
              <a:buChar char="•"/>
            </a:pPr>
            <a:r>
              <a:rPr lang="pl-PL" sz="1600" dirty="0"/>
              <a:t>wykorzystywanie przy prowadzeniu badań naukowych wkładu innych osób, bez odpowiedniej rekompensaty finansowej lub bez zaznaczenia tego wkładu w publikacji;</a:t>
            </a:r>
          </a:p>
          <a:p>
            <a:pPr marL="285750" indent="-285750" algn="just">
              <a:spcAft>
                <a:spcPts val="600"/>
              </a:spcAft>
              <a:buFont typeface="Arial" panose="020B0604020202020204" pitchFamily="34" charset="0"/>
              <a:buChar char="•"/>
            </a:pPr>
            <a:r>
              <a:rPr lang="pl-PL" sz="1600" dirty="0"/>
              <a:t>zezwolenie na współautorstwo publikacji osób, które nie wniosły wystarczającego wkładu intelektualnego w jej powstanie;</a:t>
            </a:r>
          </a:p>
          <a:p>
            <a:pPr marL="285750" indent="-285750" algn="just">
              <a:spcAft>
                <a:spcPts val="600"/>
              </a:spcAft>
              <a:buFont typeface="Arial" panose="020B0604020202020204" pitchFamily="34" charset="0"/>
              <a:buChar char="•"/>
            </a:pPr>
            <a:r>
              <a:rPr lang="pl-PL" sz="1600" dirty="0"/>
              <a:t>przyzwolenie na pozorność badań naukowych niemających nic wspólnego z rzetelnym procesem poznawczym,</a:t>
            </a:r>
          </a:p>
          <a:p>
            <a:pPr marL="285750" indent="-285750" algn="just">
              <a:spcAft>
                <a:spcPts val="600"/>
              </a:spcAft>
              <a:buFont typeface="Arial" panose="020B0604020202020204" pitchFamily="34" charset="0"/>
              <a:buChar char="•"/>
            </a:pPr>
            <a:r>
              <a:rPr lang="pl-PL" sz="1600" dirty="0"/>
              <a:t>nieuzasadnione cytowanie cudzych lub własnych prac albo świadome pomijanie cytowania.</a:t>
            </a:r>
          </a:p>
          <a:p>
            <a:pPr marL="285750" indent="-285750" algn="just">
              <a:spcAft>
                <a:spcPts val="600"/>
              </a:spcAft>
              <a:buFont typeface="Arial" panose="020B0604020202020204" pitchFamily="34" charset="0"/>
              <a:buChar char="•"/>
            </a:pPr>
            <a:r>
              <a:rPr lang="pl-PL" sz="1600" dirty="0"/>
              <a:t>wszystkie formy prześladowania i dyskryminacji uczniów, współpracowników, </a:t>
            </a:r>
          </a:p>
          <a:p>
            <a:pPr marL="285750" indent="-285750" algn="just">
              <a:spcAft>
                <a:spcPts val="600"/>
              </a:spcAft>
              <a:buFont typeface="Arial" panose="020B0604020202020204" pitchFamily="34" charset="0"/>
              <a:buChar char="•"/>
            </a:pPr>
            <a:r>
              <a:rPr lang="pl-PL" sz="1600" dirty="0"/>
              <a:t>niewłaściwe wykorzystywanie funduszy na badania nieujawnianie konfliktów interesu,</a:t>
            </a:r>
          </a:p>
          <a:p>
            <a:pPr marL="285750" indent="-285750" algn="just">
              <a:spcAft>
                <a:spcPts val="600"/>
              </a:spcAft>
              <a:buFont typeface="Arial" panose="020B0604020202020204" pitchFamily="34" charset="0"/>
              <a:buChar char="•"/>
            </a:pPr>
            <a:r>
              <a:rPr lang="pl-PL" sz="1600" dirty="0"/>
              <a:t>protekcjonizm przy zatrudnianiu nowych pracowników.</a:t>
            </a:r>
          </a:p>
        </p:txBody>
      </p:sp>
      <p:sp>
        <p:nvSpPr>
          <p:cNvPr id="3" name="pole tekstowe 2"/>
          <p:cNvSpPr txBox="1"/>
          <p:nvPr/>
        </p:nvSpPr>
        <p:spPr>
          <a:xfrm>
            <a:off x="3425864" y="6561936"/>
            <a:ext cx="4968552" cy="261610"/>
          </a:xfrm>
          <a:prstGeom prst="rect">
            <a:avLst/>
          </a:prstGeom>
          <a:noFill/>
        </p:spPr>
        <p:txBody>
          <a:bodyPr wrap="square" rtlCol="0">
            <a:spAutoFit/>
          </a:bodyPr>
          <a:lstStyle/>
          <a:p>
            <a:r>
              <a:rPr lang="pl-PL" sz="1100" i="1" dirty="0"/>
              <a:t>„Kodeks Etyki Pracownika Naukowego”, Komisja ds. etyki w Nauce, PAN, 2017</a:t>
            </a:r>
          </a:p>
        </p:txBody>
      </p:sp>
      <p:sp>
        <p:nvSpPr>
          <p:cNvPr id="4" name="pole tekstowe 3"/>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Rzetelność w badaniach naukowych</a:t>
            </a:r>
            <a:endParaRPr lang="pl-PL" dirty="0"/>
          </a:p>
        </p:txBody>
      </p:sp>
    </p:spTree>
    <p:extLst>
      <p:ext uri="{BB962C8B-B14F-4D97-AF65-F5344CB8AC3E}">
        <p14:creationId xmlns:p14="http://schemas.microsoft.com/office/powerpoint/2010/main" val="1754256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2"/>
          <p:cNvSpPr txBox="1">
            <a:spLocks/>
          </p:cNvSpPr>
          <p:nvPr/>
        </p:nvSpPr>
        <p:spPr>
          <a:xfrm>
            <a:off x="467544" y="1196752"/>
            <a:ext cx="7772400" cy="1500187"/>
          </a:xfrm>
          <a:prstGeom prst="rect">
            <a:avLst/>
          </a:prstGeom>
        </p:spPr>
        <p:txBody>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r>
              <a:rPr lang="pl-PL" sz="3600" b="1" dirty="0">
                <a:solidFill>
                  <a:prstClr val="black"/>
                </a:solidFill>
                <a:latin typeface="+mn-lt"/>
                <a:ea typeface="+mj-ea"/>
                <a:cs typeface="+mj-cs"/>
              </a:rPr>
              <a:t>Problemy współautorstwa w doniesieniach naukowych</a:t>
            </a:r>
            <a:endParaRPr lang="pl-PL" dirty="0">
              <a:latin typeface="+mn-lt"/>
            </a:endParaRPr>
          </a:p>
        </p:txBody>
      </p:sp>
      <p:sp>
        <p:nvSpPr>
          <p:cNvPr id="3" name="pole tekstowe 2"/>
          <p:cNvSpPr txBox="1"/>
          <p:nvPr/>
        </p:nvSpPr>
        <p:spPr>
          <a:xfrm>
            <a:off x="0" y="31557"/>
            <a:ext cx="8424936" cy="369332"/>
          </a:xfrm>
          <a:prstGeom prst="rect">
            <a:avLst/>
          </a:prstGeom>
          <a:noFill/>
        </p:spPr>
        <p:txBody>
          <a:bodyPr wrap="square" rtlCol="0">
            <a:spAutoFit/>
          </a:bodyPr>
          <a:lstStyle/>
          <a:p>
            <a:r>
              <a:rPr lang="pl-PL" dirty="0"/>
              <a:t>Z KODEKSU ETYKI PRACOWNIKA NAUKOWEGO :</a:t>
            </a:r>
          </a:p>
        </p:txBody>
      </p:sp>
      <p:sp>
        <p:nvSpPr>
          <p:cNvPr id="4" name="Tytuł 1"/>
          <p:cNvSpPr txBox="1">
            <a:spLocks/>
          </p:cNvSpPr>
          <p:nvPr/>
        </p:nvSpPr>
        <p:spPr>
          <a:xfrm>
            <a:off x="323528" y="3501007"/>
            <a:ext cx="8640960" cy="1362075"/>
          </a:xfrm>
          <a:prstGeom prst="rect">
            <a:avLst/>
          </a:prstGeom>
        </p:spPr>
        <p:txBody>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marL="571500" indent="-571500">
              <a:buFont typeface="Arial" panose="020B0604020202020204" pitchFamily="34" charset="0"/>
              <a:buChar char="•"/>
            </a:pPr>
            <a:r>
              <a:rPr lang="pl-PL" sz="3600" b="1" dirty="0">
                <a:solidFill>
                  <a:prstClr val="black"/>
                </a:solidFill>
              </a:rPr>
              <a:t>Rzetelność w badaniach naukowych</a:t>
            </a:r>
            <a:endParaRPr lang="pl-PL" b="1" dirty="0"/>
          </a:p>
        </p:txBody>
      </p:sp>
    </p:spTree>
    <p:extLst>
      <p:ext uri="{BB962C8B-B14F-4D97-AF65-F5344CB8AC3E}">
        <p14:creationId xmlns:p14="http://schemas.microsoft.com/office/powerpoint/2010/main" val="5327307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611560" y="836712"/>
            <a:ext cx="8064896" cy="3400931"/>
          </a:xfrm>
          <a:prstGeom prst="rect">
            <a:avLst/>
          </a:prstGeom>
          <a:noFill/>
        </p:spPr>
        <p:txBody>
          <a:bodyPr wrap="square" rtlCol="0">
            <a:spAutoFit/>
          </a:bodyPr>
          <a:lstStyle/>
          <a:p>
            <a:pPr algn="just">
              <a:spcAft>
                <a:spcPts val="600"/>
              </a:spcAft>
            </a:pPr>
            <a:r>
              <a:rPr lang="pl-PL" sz="1600" dirty="0"/>
              <a:t>Przewinienia te mogą pojawić się na etapach:</a:t>
            </a:r>
          </a:p>
          <a:p>
            <a:pPr marL="285750" indent="-285750" algn="just">
              <a:spcAft>
                <a:spcPts val="600"/>
              </a:spcAft>
              <a:buFont typeface="Arial" panose="020B0604020202020204" pitchFamily="34" charset="0"/>
              <a:buChar char="•"/>
            </a:pPr>
            <a:r>
              <a:rPr lang="pl-PL" sz="1500" dirty="0"/>
              <a:t>składania propozycji badawczej</a:t>
            </a:r>
          </a:p>
          <a:p>
            <a:pPr marL="285750" indent="-285750" algn="just">
              <a:spcAft>
                <a:spcPts val="600"/>
              </a:spcAft>
              <a:buFont typeface="Arial" panose="020B0604020202020204" pitchFamily="34" charset="0"/>
              <a:buChar char="•"/>
            </a:pPr>
            <a:r>
              <a:rPr lang="pl-PL" sz="1500" dirty="0"/>
              <a:t>aplikowania o fundusze </a:t>
            </a:r>
          </a:p>
          <a:p>
            <a:pPr marL="285750" indent="-285750" algn="just">
              <a:spcAft>
                <a:spcPts val="600"/>
              </a:spcAft>
              <a:buFont typeface="Arial" panose="020B0604020202020204" pitchFamily="34" charset="0"/>
              <a:buChar char="•"/>
            </a:pPr>
            <a:r>
              <a:rPr lang="pl-PL" sz="1500" dirty="0"/>
              <a:t>prowadzenia i recenzowania badań naukowych, </a:t>
            </a:r>
          </a:p>
          <a:p>
            <a:pPr marL="285750" indent="-285750" algn="just">
              <a:spcAft>
                <a:spcPts val="600"/>
              </a:spcAft>
              <a:buFont typeface="Arial" panose="020B0604020202020204" pitchFamily="34" charset="0"/>
              <a:buChar char="•"/>
            </a:pPr>
            <a:r>
              <a:rPr lang="pl-PL" sz="1500" dirty="0"/>
              <a:t>prezentowania ich wyników na konferencjach naukowych </a:t>
            </a:r>
          </a:p>
          <a:p>
            <a:pPr marL="285750" indent="-285750" algn="just">
              <a:spcAft>
                <a:spcPts val="600"/>
              </a:spcAft>
              <a:buFont typeface="Arial" panose="020B0604020202020204" pitchFamily="34" charset="0"/>
              <a:buChar char="•"/>
            </a:pPr>
            <a:r>
              <a:rPr lang="pl-PL" sz="1500" dirty="0"/>
              <a:t>publikowania, </a:t>
            </a:r>
          </a:p>
          <a:p>
            <a:pPr marL="285750" indent="-285750" algn="just">
              <a:spcAft>
                <a:spcPts val="600"/>
              </a:spcAft>
              <a:buFont typeface="Arial" panose="020B0604020202020204" pitchFamily="34" charset="0"/>
              <a:buChar char="•"/>
            </a:pPr>
            <a:r>
              <a:rPr lang="pl-PL" sz="1500" dirty="0"/>
              <a:t>przytaczania wyników badań innych badaczy, w przygotowywaniu ekspertyz </a:t>
            </a:r>
          </a:p>
          <a:p>
            <a:pPr marL="285750" indent="-285750" algn="just">
              <a:spcAft>
                <a:spcPts val="600"/>
              </a:spcAft>
              <a:buFont typeface="Arial" panose="020B0604020202020204" pitchFamily="34" charset="0"/>
              <a:buChar char="•"/>
            </a:pPr>
            <a:r>
              <a:rPr lang="pl-PL" sz="1500" dirty="0"/>
              <a:t>popularyzowaniu nauki. </a:t>
            </a:r>
          </a:p>
          <a:p>
            <a:pPr marL="285750" indent="-285750" algn="just">
              <a:spcAft>
                <a:spcPts val="600"/>
              </a:spcAft>
              <a:buFont typeface="Arial" panose="020B0604020202020204" pitchFamily="34" charset="0"/>
              <a:buChar char="•"/>
            </a:pPr>
            <a:endParaRPr lang="pl-PL" sz="800" dirty="0"/>
          </a:p>
          <a:p>
            <a:pPr algn="ctr">
              <a:spcAft>
                <a:spcPts val="600"/>
              </a:spcAft>
            </a:pPr>
            <a:r>
              <a:rPr lang="pl-PL" b="1" dirty="0"/>
              <a:t>Popełnienie tych przewinień może przyczynić się </a:t>
            </a:r>
          </a:p>
          <a:p>
            <a:pPr algn="ctr">
              <a:spcAft>
                <a:spcPts val="600"/>
              </a:spcAft>
            </a:pPr>
            <a:r>
              <a:rPr lang="pl-PL" b="1" dirty="0"/>
              <a:t>do dyskwalifikacji ich sprawcy jako naukowca.</a:t>
            </a:r>
          </a:p>
        </p:txBody>
      </p:sp>
      <p:sp>
        <p:nvSpPr>
          <p:cNvPr id="3" name="pole tekstowe 2"/>
          <p:cNvSpPr txBox="1"/>
          <p:nvPr/>
        </p:nvSpPr>
        <p:spPr>
          <a:xfrm>
            <a:off x="3425864" y="6561936"/>
            <a:ext cx="4968552" cy="261610"/>
          </a:xfrm>
          <a:prstGeom prst="rect">
            <a:avLst/>
          </a:prstGeom>
          <a:noFill/>
        </p:spPr>
        <p:txBody>
          <a:bodyPr wrap="square" rtlCol="0">
            <a:spAutoFit/>
          </a:bodyPr>
          <a:lstStyle/>
          <a:p>
            <a:r>
              <a:rPr lang="pl-PL" sz="1100" i="1" dirty="0"/>
              <a:t>„Kodeks Etyki Pracownika Naukowego”, Komisja ds. etyki w Nauce, PAN, 2017</a:t>
            </a:r>
          </a:p>
        </p:txBody>
      </p:sp>
      <p:sp>
        <p:nvSpPr>
          <p:cNvPr id="4" name="pole tekstowe 3"/>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Rzetelność w badaniach naukowych</a:t>
            </a:r>
            <a:endParaRPr lang="pl-PL" dirty="0"/>
          </a:p>
        </p:txBody>
      </p:sp>
      <p:sp>
        <p:nvSpPr>
          <p:cNvPr id="5" name="pole tekstowe 4"/>
          <p:cNvSpPr txBox="1"/>
          <p:nvPr/>
        </p:nvSpPr>
        <p:spPr>
          <a:xfrm>
            <a:off x="755576" y="4532927"/>
            <a:ext cx="7669360" cy="1200329"/>
          </a:xfrm>
          <a:prstGeom prst="rect">
            <a:avLst/>
          </a:prstGeom>
          <a:noFill/>
        </p:spPr>
        <p:txBody>
          <a:bodyPr wrap="square" rtlCol="0">
            <a:spAutoFit/>
          </a:bodyPr>
          <a:lstStyle/>
          <a:p>
            <a:pPr algn="just"/>
            <a:r>
              <a:rPr lang="pl-PL" dirty="0"/>
              <a:t>Odpowiedzialność za promowanie i stosowanie dobrych praktyk spoczywa na </a:t>
            </a:r>
            <a:r>
              <a:rPr lang="pl-PL" b="1" dirty="0"/>
              <a:t>społeczności naukowej </a:t>
            </a:r>
            <a:r>
              <a:rPr lang="pl-PL" dirty="0"/>
              <a:t>jako całości, a więc na uczestnikach procesu badawczego, na instytucjach naukowych oraz na agendach rządowych i pozarządowych działających w obszarze nauki.</a:t>
            </a:r>
          </a:p>
        </p:txBody>
      </p:sp>
    </p:spTree>
    <p:extLst>
      <p:ext uri="{BB962C8B-B14F-4D97-AF65-F5344CB8AC3E}">
        <p14:creationId xmlns:p14="http://schemas.microsoft.com/office/powerpoint/2010/main" val="12415928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23528" y="827420"/>
            <a:ext cx="8280920" cy="369332"/>
          </a:xfrm>
          <a:prstGeom prst="rect">
            <a:avLst/>
          </a:prstGeom>
        </p:spPr>
        <p:txBody>
          <a:bodyPr wrap="square">
            <a:spAutoFit/>
          </a:bodyPr>
          <a:lstStyle/>
          <a:p>
            <a:r>
              <a:rPr lang="en-US" b="1" i="1" dirty="0"/>
              <a:t>Authors have papers in Nature and Science retracted on the same day</a:t>
            </a:r>
          </a:p>
        </p:txBody>
      </p:sp>
      <p:sp>
        <p:nvSpPr>
          <p:cNvPr id="3" name="Prostokąt 2"/>
          <p:cNvSpPr/>
          <p:nvPr/>
        </p:nvSpPr>
        <p:spPr>
          <a:xfrm>
            <a:off x="567017" y="3304143"/>
            <a:ext cx="3716951" cy="3293209"/>
          </a:xfrm>
          <a:prstGeom prst="rect">
            <a:avLst/>
          </a:prstGeom>
        </p:spPr>
        <p:txBody>
          <a:bodyPr wrap="square">
            <a:spAutoFit/>
          </a:bodyPr>
          <a:lstStyle/>
          <a:p>
            <a:pPr algn="just"/>
            <a:r>
              <a:rPr lang="en-US" sz="1200" dirty="0"/>
              <a:t>The </a:t>
            </a:r>
            <a:r>
              <a:rPr lang="en-US" sz="1600" i="1" dirty="0"/>
              <a:t>Science</a:t>
            </a:r>
            <a:r>
              <a:rPr lang="en-US" sz="1200" dirty="0"/>
              <a:t> paper</a:t>
            </a:r>
            <a:r>
              <a:rPr lang="pl-PL" sz="1200" dirty="0"/>
              <a:t> </a:t>
            </a:r>
            <a:r>
              <a:rPr lang="en-US" sz="1200" dirty="0"/>
              <a:t>has been cited 240 times, according to </a:t>
            </a:r>
            <a:r>
              <a:rPr lang="en-US" sz="1200" dirty="0" err="1"/>
              <a:t>Clarivate</a:t>
            </a:r>
            <a:r>
              <a:rPr lang="en-US" sz="1200" dirty="0"/>
              <a:t> Analytics’ Web of Science. </a:t>
            </a:r>
            <a:endParaRPr lang="pl-PL" sz="1200" dirty="0"/>
          </a:p>
          <a:p>
            <a:pPr algn="just"/>
            <a:endParaRPr lang="pl-PL" sz="1200" dirty="0"/>
          </a:p>
          <a:p>
            <a:pPr algn="just"/>
            <a:r>
              <a:rPr lang="en-US" sz="1200" dirty="0"/>
              <a:t>Its retraction notice reads:</a:t>
            </a:r>
            <a:r>
              <a:rPr lang="pl-PL" sz="1200" dirty="0"/>
              <a:t> </a:t>
            </a:r>
            <a:r>
              <a:rPr lang="en-US" sz="1400" i="1" dirty="0">
                <a:solidFill>
                  <a:schemeClr val="tx1">
                    <a:lumMod val="50000"/>
                    <a:lumOff val="50000"/>
                  </a:schemeClr>
                </a:solidFill>
              </a:rPr>
              <a:t>After an investigation, the University of Cambridge has concluded that there was falsification of research data used in the Report “Human SIRT6 promotes DNA end resection through </a:t>
            </a:r>
            <a:r>
              <a:rPr lang="en-US" sz="1400" i="1" dirty="0" err="1">
                <a:solidFill>
                  <a:schemeClr val="tx1">
                    <a:lumMod val="50000"/>
                    <a:lumOff val="50000"/>
                  </a:schemeClr>
                </a:solidFill>
              </a:rPr>
              <a:t>CtIP</a:t>
            </a:r>
            <a:r>
              <a:rPr lang="en-US" sz="1400" i="1" dirty="0">
                <a:solidFill>
                  <a:schemeClr val="tx1">
                    <a:lumMod val="50000"/>
                    <a:lumOff val="50000"/>
                  </a:schemeClr>
                </a:solidFill>
              </a:rPr>
              <a:t> deacetylation” (</a:t>
            </a:r>
            <a:r>
              <a:rPr lang="en-US" sz="1400" i="1" dirty="0">
                <a:solidFill>
                  <a:schemeClr val="tx1">
                    <a:lumMod val="50000"/>
                    <a:lumOff val="50000"/>
                  </a:schemeClr>
                </a:solidFill>
                <a:hlinkClick r:id="rId2"/>
              </a:rPr>
              <a:t>1</a:t>
            </a:r>
            <a:r>
              <a:rPr lang="en-US" sz="1400" i="1" dirty="0">
                <a:solidFill>
                  <a:schemeClr val="tx1">
                    <a:lumMod val="50000"/>
                    <a:lumOff val="50000"/>
                  </a:schemeClr>
                </a:solidFill>
              </a:rPr>
              <a:t>), which was the subject of an Editorial Expression of Concern in September 2018 (</a:t>
            </a:r>
            <a:r>
              <a:rPr lang="en-US" sz="1400" i="1" dirty="0">
                <a:solidFill>
                  <a:schemeClr val="tx1">
                    <a:lumMod val="50000"/>
                    <a:lumOff val="50000"/>
                  </a:schemeClr>
                </a:solidFill>
                <a:hlinkClick r:id="rId3"/>
              </a:rPr>
              <a:t>2</a:t>
            </a:r>
            <a:r>
              <a:rPr lang="en-US" sz="1400" i="1" dirty="0">
                <a:solidFill>
                  <a:schemeClr val="tx1">
                    <a:lumMod val="50000"/>
                    <a:lumOff val="50000"/>
                  </a:schemeClr>
                </a:solidFill>
              </a:rPr>
              <a:t>). The investigation concluded that the first author, </a:t>
            </a:r>
            <a:r>
              <a:rPr lang="en-US" sz="1400" i="1" dirty="0" err="1">
                <a:solidFill>
                  <a:schemeClr val="tx1">
                    <a:lumMod val="50000"/>
                    <a:lumOff val="50000"/>
                  </a:schemeClr>
                </a:solidFill>
              </a:rPr>
              <a:t>Abderrahmane</a:t>
            </a:r>
            <a:r>
              <a:rPr lang="en-US" sz="1400" i="1" dirty="0">
                <a:solidFill>
                  <a:schemeClr val="tx1">
                    <a:lumMod val="50000"/>
                    <a:lumOff val="50000"/>
                  </a:schemeClr>
                </a:solidFill>
              </a:rPr>
              <a:t> </a:t>
            </a:r>
            <a:r>
              <a:rPr lang="en-US" sz="1400" i="1" dirty="0" err="1">
                <a:solidFill>
                  <a:schemeClr val="tx1">
                    <a:lumMod val="50000"/>
                    <a:lumOff val="50000"/>
                  </a:schemeClr>
                </a:solidFill>
              </a:rPr>
              <a:t>Kaidi</a:t>
            </a:r>
            <a:r>
              <a:rPr lang="en-US" sz="1400" i="1" dirty="0">
                <a:solidFill>
                  <a:schemeClr val="tx1">
                    <a:lumMod val="50000"/>
                    <a:lumOff val="50000"/>
                  </a:schemeClr>
                </a:solidFill>
              </a:rPr>
              <a:t>, was responsible for the falsification of the data. In agreement with the recommendation of the investigation, the authors are retracting the Report.</a:t>
            </a:r>
            <a:endParaRPr lang="pl-PL" sz="1400" i="1" dirty="0">
              <a:solidFill>
                <a:schemeClr val="tx1">
                  <a:lumMod val="50000"/>
                  <a:lumOff val="50000"/>
                </a:schemeClr>
              </a:solidFill>
            </a:endParaRPr>
          </a:p>
        </p:txBody>
      </p:sp>
      <p:sp>
        <p:nvSpPr>
          <p:cNvPr id="7" name="Rectangle 5"/>
          <p:cNvSpPr>
            <a:spLocks noChangeArrowheads="1"/>
          </p:cNvSpPr>
          <p:nvPr/>
        </p:nvSpPr>
        <p:spPr bwMode="auto">
          <a:xfrm>
            <a:off x="4644008" y="3302982"/>
            <a:ext cx="3816424"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l-PL" altLang="pl-PL" sz="1200" b="0" i="0" u="none" strike="noStrike" cap="none" normalizeH="0" baseline="0" dirty="0">
                <a:ln>
                  <a:noFill/>
                </a:ln>
                <a:solidFill>
                  <a:schemeClr val="tx1"/>
                </a:solidFill>
                <a:effectLst/>
                <a:cs typeface="Arial" charset="0"/>
              </a:rPr>
              <a:t>The </a:t>
            </a:r>
            <a:r>
              <a:rPr kumimoji="0" lang="pl-PL" altLang="pl-PL" sz="1600" b="0" i="1" u="none" strike="noStrike" cap="none" normalizeH="0" baseline="0" dirty="0">
                <a:ln>
                  <a:noFill/>
                </a:ln>
                <a:solidFill>
                  <a:schemeClr val="tx1"/>
                </a:solidFill>
                <a:effectLst/>
                <a:cs typeface="Arial" charset="0"/>
              </a:rPr>
              <a:t>Nature</a:t>
            </a:r>
            <a:r>
              <a:rPr kumimoji="0" lang="pl-PL" altLang="pl-PL" sz="1600" b="0" i="0" u="none" strike="noStrike" cap="none" normalizeH="0" baseline="0" dirty="0">
                <a:ln>
                  <a:noFill/>
                </a:ln>
                <a:solidFill>
                  <a:schemeClr val="tx1"/>
                </a:solidFill>
                <a:effectLst/>
                <a:cs typeface="Arial" charset="0"/>
              </a:rPr>
              <a:t> </a:t>
            </a:r>
            <a:r>
              <a:rPr kumimoji="0" lang="pl-PL" altLang="pl-PL" sz="1200" b="0" i="0" u="none" strike="noStrike" cap="none" normalizeH="0" baseline="0" dirty="0" err="1">
                <a:ln>
                  <a:noFill/>
                </a:ln>
                <a:solidFill>
                  <a:schemeClr val="tx1"/>
                </a:solidFill>
                <a:effectLst/>
                <a:cs typeface="Arial" charset="0"/>
              </a:rPr>
              <a:t>paper</a:t>
            </a:r>
            <a:r>
              <a:rPr kumimoji="0" lang="pl-PL" altLang="pl-PL" sz="1200" b="0" i="0" u="none" strike="noStrike" cap="none" normalizeH="0" baseline="0" dirty="0">
                <a:ln>
                  <a:noFill/>
                </a:ln>
                <a:solidFill>
                  <a:schemeClr val="tx1"/>
                </a:solidFill>
                <a:effectLst/>
                <a:cs typeface="Arial" charset="0"/>
              </a:rPr>
              <a:t>, </a:t>
            </a:r>
            <a:r>
              <a:rPr kumimoji="0" lang="pl-PL" altLang="pl-PL" sz="1200" b="0" i="0" u="none" strike="noStrike" cap="none" normalizeH="0" baseline="0" dirty="0" err="1">
                <a:ln>
                  <a:noFill/>
                </a:ln>
                <a:solidFill>
                  <a:schemeClr val="tx1"/>
                </a:solidFill>
                <a:effectLst/>
                <a:cs typeface="Arial" charset="0"/>
              </a:rPr>
              <a:t>has</a:t>
            </a:r>
            <a:r>
              <a:rPr kumimoji="0" lang="pl-PL" altLang="pl-PL" sz="1200" b="0" i="0" u="none" strike="noStrike" cap="none" normalizeH="0" baseline="0" dirty="0">
                <a:ln>
                  <a:noFill/>
                </a:ln>
                <a:solidFill>
                  <a:schemeClr val="tx1"/>
                </a:solidFill>
                <a:effectLst/>
                <a:cs typeface="Arial" charset="0"/>
              </a:rPr>
              <a:t> </a:t>
            </a:r>
            <a:r>
              <a:rPr kumimoji="0" lang="pl-PL" altLang="pl-PL" sz="1200" b="0" i="0" u="none" strike="noStrike" cap="none" normalizeH="0" baseline="0" dirty="0" err="1">
                <a:ln>
                  <a:noFill/>
                </a:ln>
                <a:solidFill>
                  <a:schemeClr val="tx1"/>
                </a:solidFill>
                <a:effectLst/>
                <a:cs typeface="Arial" charset="0"/>
              </a:rPr>
              <a:t>been</a:t>
            </a:r>
            <a:r>
              <a:rPr kumimoji="0" lang="pl-PL" altLang="pl-PL" sz="1200" b="0" i="0" u="none" strike="noStrike" cap="none" normalizeH="0" baseline="0" dirty="0">
                <a:ln>
                  <a:noFill/>
                </a:ln>
                <a:solidFill>
                  <a:schemeClr val="tx1"/>
                </a:solidFill>
                <a:effectLst/>
                <a:cs typeface="Arial" charset="0"/>
              </a:rPr>
              <a:t> </a:t>
            </a:r>
            <a:r>
              <a:rPr kumimoji="0" lang="pl-PL" altLang="pl-PL" sz="1200" b="0" i="0" u="none" strike="noStrike" cap="none" normalizeH="0" baseline="0" dirty="0" err="1">
                <a:ln>
                  <a:noFill/>
                </a:ln>
                <a:solidFill>
                  <a:schemeClr val="tx1"/>
                </a:solidFill>
                <a:effectLst/>
                <a:cs typeface="Arial" charset="0"/>
              </a:rPr>
              <a:t>cited</a:t>
            </a:r>
            <a:r>
              <a:rPr kumimoji="0" lang="pl-PL" altLang="pl-PL" sz="1200" b="0" i="0" u="none" strike="noStrike" cap="none" normalizeH="0" baseline="0" dirty="0">
                <a:ln>
                  <a:noFill/>
                </a:ln>
                <a:solidFill>
                  <a:schemeClr val="tx1"/>
                </a:solidFill>
                <a:effectLst/>
                <a:cs typeface="Arial" charset="0"/>
              </a:rPr>
              <a:t> 119 </a:t>
            </a:r>
            <a:r>
              <a:rPr kumimoji="0" lang="pl-PL" altLang="pl-PL" sz="1200" b="0" i="0" u="none" strike="noStrike" cap="none" normalizeH="0" baseline="0" dirty="0" err="1">
                <a:ln>
                  <a:noFill/>
                </a:ln>
                <a:solidFill>
                  <a:schemeClr val="tx1"/>
                </a:solidFill>
                <a:effectLst/>
                <a:cs typeface="Arial" charset="0"/>
              </a:rPr>
              <a:t>times</a:t>
            </a:r>
            <a:r>
              <a:rPr kumimoji="0" lang="pl-PL" altLang="pl-PL" sz="1200" b="0" i="0" u="none" strike="noStrike" cap="none" normalizeH="0" baseline="0" dirty="0">
                <a:ln>
                  <a:noFill/>
                </a:ln>
                <a:solidFill>
                  <a:schemeClr val="tx1"/>
                </a:solidFill>
                <a:effectLst/>
                <a:cs typeface="Arial"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lang="pl-PL" altLang="pl-PL" sz="1200" dirty="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pl-PL" altLang="pl-PL" sz="1200" b="0" i="0" u="none" strike="noStrike" cap="none" normalizeH="0" baseline="0" dirty="0">
              <a:ln>
                <a:noFill/>
              </a:ln>
              <a:solidFill>
                <a:schemeClr val="tx1"/>
              </a:solidFill>
              <a:effectLst/>
              <a:cs typeface="Arial" charset="0"/>
            </a:endParaRPr>
          </a:p>
          <a:p>
            <a:pPr lvl="0" algn="just" fontAlgn="base">
              <a:spcBef>
                <a:spcPct val="0"/>
              </a:spcBef>
              <a:spcAft>
                <a:spcPct val="0"/>
              </a:spcAft>
            </a:pPr>
            <a:r>
              <a:rPr kumimoji="0" lang="pl-PL" altLang="pl-PL" sz="1200" b="0" i="0" u="none" strike="noStrike" cap="none" normalizeH="0" baseline="0" dirty="0" err="1">
                <a:ln>
                  <a:noFill/>
                </a:ln>
                <a:solidFill>
                  <a:schemeClr val="tx1"/>
                </a:solidFill>
                <a:effectLst/>
                <a:cs typeface="Arial" charset="0"/>
              </a:rPr>
              <a:t>Its</a:t>
            </a:r>
            <a:r>
              <a:rPr kumimoji="0" lang="pl-PL" altLang="pl-PL" sz="1200" b="0" i="0" u="none" strike="noStrike" cap="none" normalizeH="0" baseline="0" dirty="0">
                <a:ln>
                  <a:noFill/>
                </a:ln>
                <a:solidFill>
                  <a:schemeClr val="tx1"/>
                </a:solidFill>
                <a:effectLst/>
                <a:cs typeface="Arial" charset="0"/>
              </a:rPr>
              <a:t> </a:t>
            </a:r>
            <a:r>
              <a:rPr kumimoji="0" lang="pl-PL" altLang="pl-PL" sz="1200" b="0" i="0" u="none" strike="noStrike" cap="none" normalizeH="0" baseline="0" dirty="0" err="1">
                <a:ln>
                  <a:noFill/>
                </a:ln>
                <a:solidFill>
                  <a:schemeClr val="tx1"/>
                </a:solidFill>
                <a:effectLst/>
                <a:cs typeface="Arial" charset="0"/>
                <a:hlinkClick r:id="rId4"/>
              </a:rPr>
              <a:t>retraction</a:t>
            </a:r>
            <a:r>
              <a:rPr kumimoji="0" lang="pl-PL" altLang="pl-PL" sz="1200" b="0" i="0" u="none" strike="noStrike" cap="none" normalizeH="0" baseline="0" dirty="0">
                <a:ln>
                  <a:noFill/>
                </a:ln>
                <a:solidFill>
                  <a:schemeClr val="tx1"/>
                </a:solidFill>
                <a:effectLst/>
                <a:cs typeface="Arial" charset="0"/>
                <a:hlinkClick r:id="rId4"/>
              </a:rPr>
              <a:t> </a:t>
            </a:r>
            <a:r>
              <a:rPr kumimoji="0" lang="pl-PL" altLang="pl-PL" sz="1200" b="0" i="0" u="none" strike="noStrike" cap="none" normalizeH="0" baseline="0" dirty="0" err="1">
                <a:ln>
                  <a:noFill/>
                </a:ln>
                <a:solidFill>
                  <a:schemeClr val="tx1"/>
                </a:solidFill>
                <a:effectLst/>
                <a:cs typeface="Arial" charset="0"/>
                <a:hlinkClick r:id="rId4"/>
              </a:rPr>
              <a:t>notice</a:t>
            </a:r>
            <a:r>
              <a:rPr kumimoji="0" lang="pl-PL" altLang="pl-PL" sz="1200" b="0" i="0" u="none" strike="noStrike" cap="none" normalizeH="0" baseline="0" dirty="0">
                <a:ln>
                  <a:noFill/>
                </a:ln>
                <a:solidFill>
                  <a:schemeClr val="tx1"/>
                </a:solidFill>
                <a:effectLst/>
                <a:cs typeface="Arial" charset="0"/>
              </a:rPr>
              <a:t> </a:t>
            </a:r>
            <a:r>
              <a:rPr kumimoji="0" lang="pl-PL" altLang="pl-PL" sz="1200" b="0" i="0" u="none" strike="noStrike" cap="none" normalizeH="0" baseline="0" dirty="0" err="1">
                <a:ln>
                  <a:noFill/>
                </a:ln>
                <a:solidFill>
                  <a:schemeClr val="tx1"/>
                </a:solidFill>
                <a:effectLst/>
                <a:cs typeface="Arial" charset="0"/>
              </a:rPr>
              <a:t>reads</a:t>
            </a:r>
            <a:r>
              <a:rPr kumimoji="0" lang="pl-PL" altLang="pl-PL" sz="1200" b="0" i="0" u="none" strike="noStrike" cap="none" normalizeH="0" baseline="0" dirty="0">
                <a:ln>
                  <a:noFill/>
                </a:ln>
                <a:solidFill>
                  <a:schemeClr val="tx1"/>
                </a:solidFill>
                <a:effectLst/>
                <a:cs typeface="Arial" charset="0"/>
              </a:rPr>
              <a:t>:</a:t>
            </a:r>
            <a:r>
              <a:rPr kumimoji="0" lang="pl-PL" altLang="pl-PL" sz="1200" b="0" i="0" u="none" strike="noStrike" cap="none" normalizeH="0" dirty="0">
                <a:ln>
                  <a:noFill/>
                </a:ln>
                <a:solidFill>
                  <a:schemeClr val="tx1"/>
                </a:solidFill>
                <a:effectLst/>
                <a:cs typeface="Arial" charset="0"/>
              </a:rPr>
              <a:t> </a:t>
            </a:r>
            <a:r>
              <a:rPr kumimoji="0" lang="pl-PL" altLang="pl-PL" sz="1400" b="0" i="1" u="none" strike="noStrike" cap="none" normalizeH="0" baseline="0" dirty="0">
                <a:ln>
                  <a:noFill/>
                </a:ln>
                <a:solidFill>
                  <a:schemeClr val="tx1">
                    <a:lumMod val="50000"/>
                    <a:lumOff val="50000"/>
                  </a:schemeClr>
                </a:solidFill>
                <a:effectLst/>
                <a:cs typeface="Arial" charset="0"/>
              </a:rPr>
              <a:t>The </a:t>
            </a:r>
            <a:r>
              <a:rPr kumimoji="0" lang="pl-PL" altLang="pl-PL" sz="1400" b="0" i="1" u="none" strike="noStrike" cap="none" normalizeH="0" baseline="0" dirty="0" err="1">
                <a:ln>
                  <a:noFill/>
                </a:ln>
                <a:solidFill>
                  <a:schemeClr val="tx1">
                    <a:lumMod val="50000"/>
                    <a:lumOff val="50000"/>
                  </a:schemeClr>
                </a:solidFill>
                <a:effectLst/>
                <a:cs typeface="Arial" charset="0"/>
              </a:rPr>
              <a:t>authors</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are</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retracting</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this</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Article</a:t>
            </a:r>
            <a:r>
              <a:rPr kumimoji="0" lang="pl-PL" altLang="pl-PL" sz="1400" b="0" i="1" u="none" strike="noStrike" cap="none" normalizeH="0" baseline="0" dirty="0">
                <a:ln>
                  <a:noFill/>
                </a:ln>
                <a:solidFill>
                  <a:schemeClr val="tx1">
                    <a:lumMod val="50000"/>
                    <a:lumOff val="50000"/>
                  </a:schemeClr>
                </a:solidFill>
                <a:effectLst/>
                <a:cs typeface="Arial" charset="0"/>
              </a:rPr>
              <a:t> </a:t>
            </a:r>
            <a:r>
              <a:rPr lang="pl-PL" altLang="pl-PL" sz="1400" i="1" dirty="0">
                <a:solidFill>
                  <a:schemeClr val="tx1">
                    <a:lumMod val="50000"/>
                    <a:lumOff val="50000"/>
                  </a:schemeClr>
                </a:solidFill>
                <a:cs typeface="Arial" charset="0"/>
              </a:rPr>
              <a:t>“KAT5 </a:t>
            </a:r>
            <a:r>
              <a:rPr lang="pl-PL" altLang="pl-PL" sz="1400" i="1" dirty="0" err="1">
                <a:solidFill>
                  <a:schemeClr val="tx1">
                    <a:lumMod val="50000"/>
                    <a:lumOff val="50000"/>
                  </a:schemeClr>
                </a:solidFill>
                <a:cs typeface="Arial" charset="0"/>
              </a:rPr>
              <a:t>tyrosine</a:t>
            </a:r>
            <a:r>
              <a:rPr lang="pl-PL" altLang="pl-PL" sz="1400" i="1" dirty="0">
                <a:solidFill>
                  <a:schemeClr val="tx1">
                    <a:lumMod val="50000"/>
                    <a:lumOff val="50000"/>
                  </a:schemeClr>
                </a:solidFill>
                <a:cs typeface="Arial" charset="0"/>
              </a:rPr>
              <a:t> </a:t>
            </a:r>
            <a:r>
              <a:rPr lang="pl-PL" altLang="pl-PL" sz="1400" i="1" dirty="0" err="1">
                <a:solidFill>
                  <a:schemeClr val="tx1">
                    <a:lumMod val="50000"/>
                    <a:lumOff val="50000"/>
                  </a:schemeClr>
                </a:solidFill>
                <a:cs typeface="Arial" charset="0"/>
              </a:rPr>
              <a:t>phosphorylation</a:t>
            </a:r>
            <a:r>
              <a:rPr lang="pl-PL" altLang="pl-PL" sz="1400" i="1" dirty="0">
                <a:solidFill>
                  <a:schemeClr val="tx1">
                    <a:lumMod val="50000"/>
                    <a:lumOff val="50000"/>
                  </a:schemeClr>
                </a:solidFill>
                <a:cs typeface="Arial" charset="0"/>
              </a:rPr>
              <a:t> </a:t>
            </a:r>
            <a:r>
              <a:rPr lang="pl-PL" altLang="pl-PL" sz="1400" i="1" dirty="0" err="1">
                <a:solidFill>
                  <a:schemeClr val="tx1">
                    <a:lumMod val="50000"/>
                    <a:lumOff val="50000"/>
                  </a:schemeClr>
                </a:solidFill>
                <a:cs typeface="Arial" charset="0"/>
              </a:rPr>
              <a:t>couples</a:t>
            </a:r>
            <a:r>
              <a:rPr lang="pl-PL" altLang="pl-PL" sz="1400" i="1" dirty="0">
                <a:solidFill>
                  <a:schemeClr val="tx1">
                    <a:lumMod val="50000"/>
                    <a:lumOff val="50000"/>
                  </a:schemeClr>
                </a:solidFill>
                <a:cs typeface="Arial" charset="0"/>
              </a:rPr>
              <a:t> </a:t>
            </a:r>
            <a:r>
              <a:rPr lang="pl-PL" altLang="pl-PL" sz="1400" i="1" dirty="0" err="1">
                <a:solidFill>
                  <a:schemeClr val="tx1">
                    <a:lumMod val="50000"/>
                    <a:lumOff val="50000"/>
                  </a:schemeClr>
                </a:solidFill>
                <a:cs typeface="Arial" charset="0"/>
              </a:rPr>
              <a:t>chromatin</a:t>
            </a:r>
            <a:r>
              <a:rPr lang="pl-PL" altLang="pl-PL" sz="1400" i="1" dirty="0">
                <a:solidFill>
                  <a:schemeClr val="tx1">
                    <a:lumMod val="50000"/>
                    <a:lumOff val="50000"/>
                  </a:schemeClr>
                </a:solidFill>
                <a:cs typeface="Arial" charset="0"/>
              </a:rPr>
              <a:t> </a:t>
            </a:r>
            <a:r>
              <a:rPr lang="pl-PL" altLang="pl-PL" sz="1400" i="1" dirty="0" err="1">
                <a:solidFill>
                  <a:schemeClr val="tx1">
                    <a:lumMod val="50000"/>
                    <a:lumOff val="50000"/>
                  </a:schemeClr>
                </a:solidFill>
                <a:cs typeface="Arial" charset="0"/>
              </a:rPr>
              <a:t>sensing</a:t>
            </a:r>
            <a:r>
              <a:rPr lang="pl-PL" altLang="pl-PL" sz="1400" i="1" dirty="0">
                <a:solidFill>
                  <a:schemeClr val="tx1">
                    <a:lumMod val="50000"/>
                    <a:lumOff val="50000"/>
                  </a:schemeClr>
                </a:solidFill>
                <a:cs typeface="Arial" charset="0"/>
              </a:rPr>
              <a:t> to ATM </a:t>
            </a:r>
            <a:r>
              <a:rPr lang="pl-PL" altLang="pl-PL" sz="1400" i="1" dirty="0" err="1">
                <a:solidFill>
                  <a:schemeClr val="tx1">
                    <a:lumMod val="50000"/>
                    <a:lumOff val="50000"/>
                  </a:schemeClr>
                </a:solidFill>
                <a:cs typeface="Arial" charset="0"/>
              </a:rPr>
              <a:t>signalling</a:t>
            </a:r>
            <a:r>
              <a:rPr lang="pl-PL" altLang="pl-PL" sz="1400" i="1" dirty="0">
                <a:solidFill>
                  <a:schemeClr val="tx1">
                    <a:lumMod val="50000"/>
                    <a:lumOff val="50000"/>
                  </a:schemeClr>
                </a:solidFill>
                <a:cs typeface="Arial" charset="0"/>
              </a:rPr>
              <a:t>,”</a:t>
            </a:r>
            <a:r>
              <a:rPr kumimoji="0" lang="pl-PL" altLang="pl-PL" sz="1400" b="0" i="1" u="none" strike="noStrike" cap="none" normalizeH="0" baseline="0" dirty="0">
                <a:ln>
                  <a:noFill/>
                </a:ln>
                <a:solidFill>
                  <a:schemeClr val="tx1">
                    <a:lumMod val="50000"/>
                    <a:lumOff val="50000"/>
                  </a:schemeClr>
                </a:solidFill>
                <a:effectLst/>
                <a:cs typeface="Arial" charset="0"/>
              </a:rPr>
              <a:t>to </a:t>
            </a:r>
            <a:r>
              <a:rPr kumimoji="0" lang="pl-PL" altLang="pl-PL" sz="1400" b="0" i="1" u="none" strike="noStrike" cap="none" normalizeH="0" baseline="0" dirty="0" err="1">
                <a:ln>
                  <a:noFill/>
                </a:ln>
                <a:solidFill>
                  <a:schemeClr val="tx1">
                    <a:lumMod val="50000"/>
                    <a:lumOff val="50000"/>
                  </a:schemeClr>
                </a:solidFill>
                <a:effectLst/>
                <a:cs typeface="Arial" charset="0"/>
              </a:rPr>
              <a:t>correct</a:t>
            </a:r>
            <a:r>
              <a:rPr kumimoji="0" lang="pl-PL" altLang="pl-PL" sz="1400" b="0" i="1" u="none" strike="noStrike" cap="none" normalizeH="0" baseline="0" dirty="0">
                <a:ln>
                  <a:noFill/>
                </a:ln>
                <a:solidFill>
                  <a:schemeClr val="tx1">
                    <a:lumMod val="50000"/>
                    <a:lumOff val="50000"/>
                  </a:schemeClr>
                </a:solidFill>
                <a:effectLst/>
                <a:cs typeface="Arial" charset="0"/>
              </a:rPr>
              <a:t> the </a:t>
            </a:r>
            <a:r>
              <a:rPr kumimoji="0" lang="pl-PL" altLang="pl-PL" sz="1400" b="0" i="1" u="none" strike="noStrike" cap="none" normalizeH="0" baseline="0" dirty="0" err="1">
                <a:ln>
                  <a:noFill/>
                </a:ln>
                <a:solidFill>
                  <a:schemeClr val="tx1">
                    <a:lumMod val="50000"/>
                    <a:lumOff val="50000"/>
                  </a:schemeClr>
                </a:solidFill>
                <a:effectLst/>
                <a:cs typeface="Arial" charset="0"/>
              </a:rPr>
              <a:t>scientific</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literature</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owing</a:t>
            </a:r>
            <a:r>
              <a:rPr kumimoji="0" lang="pl-PL" altLang="pl-PL" sz="1400" b="0" i="1" u="none" strike="noStrike" cap="none" normalizeH="0" baseline="0" dirty="0">
                <a:ln>
                  <a:noFill/>
                </a:ln>
                <a:solidFill>
                  <a:schemeClr val="tx1">
                    <a:lumMod val="50000"/>
                    <a:lumOff val="50000"/>
                  </a:schemeClr>
                </a:solidFill>
                <a:effectLst/>
                <a:cs typeface="Arial" charset="0"/>
              </a:rPr>
              <a:t> to </a:t>
            </a:r>
            <a:r>
              <a:rPr kumimoji="0" lang="pl-PL" altLang="pl-PL" sz="1400" b="0" i="1" u="none" strike="noStrike" cap="none" normalizeH="0" baseline="0" dirty="0" err="1">
                <a:ln>
                  <a:noFill/>
                </a:ln>
                <a:solidFill>
                  <a:schemeClr val="tx1">
                    <a:lumMod val="50000"/>
                    <a:lumOff val="50000"/>
                  </a:schemeClr>
                </a:solidFill>
                <a:effectLst/>
                <a:cs typeface="Arial" charset="0"/>
              </a:rPr>
              <a:t>issues</a:t>
            </a:r>
            <a:r>
              <a:rPr kumimoji="0" lang="pl-PL" altLang="pl-PL" sz="1400" b="0" i="1" u="none" strike="noStrike" cap="none" normalizeH="0" baseline="0" dirty="0">
                <a:ln>
                  <a:noFill/>
                </a:ln>
                <a:solidFill>
                  <a:schemeClr val="tx1">
                    <a:lumMod val="50000"/>
                    <a:lumOff val="50000"/>
                  </a:schemeClr>
                </a:solidFill>
                <a:effectLst/>
                <a:cs typeface="Arial" charset="0"/>
              </a:rPr>
              <a:t> with </a:t>
            </a:r>
            <a:r>
              <a:rPr kumimoji="0" lang="pl-PL" altLang="pl-PL" sz="1400" b="0" i="1" u="none" strike="noStrike" cap="none" normalizeH="0" baseline="0" dirty="0" err="1">
                <a:ln>
                  <a:noFill/>
                </a:ln>
                <a:solidFill>
                  <a:schemeClr val="tx1">
                    <a:lumMod val="50000"/>
                    <a:lumOff val="50000"/>
                  </a:schemeClr>
                </a:solidFill>
                <a:effectLst/>
                <a:cs typeface="Arial" charset="0"/>
              </a:rPr>
              <a:t>figure</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presentation</a:t>
            </a:r>
            <a:r>
              <a:rPr kumimoji="0" lang="pl-PL" altLang="pl-PL" sz="1400" b="0" i="1" u="none" strike="noStrike" cap="none" normalizeH="0" baseline="0" dirty="0">
                <a:ln>
                  <a:noFill/>
                </a:ln>
                <a:solidFill>
                  <a:schemeClr val="tx1">
                    <a:lumMod val="50000"/>
                    <a:lumOff val="50000"/>
                  </a:schemeClr>
                </a:solidFill>
                <a:effectLst/>
                <a:cs typeface="Arial" charset="0"/>
              </a:rPr>
              <a:t> and </a:t>
            </a:r>
            <a:r>
              <a:rPr kumimoji="0" lang="pl-PL" altLang="pl-PL" sz="1400" b="0" i="1" u="none" strike="noStrike" cap="none" normalizeH="0" baseline="0" dirty="0" err="1">
                <a:ln>
                  <a:noFill/>
                </a:ln>
                <a:solidFill>
                  <a:schemeClr val="tx1">
                    <a:lumMod val="50000"/>
                    <a:lumOff val="50000"/>
                  </a:schemeClr>
                </a:solidFill>
                <a:effectLst/>
                <a:cs typeface="Arial" charset="0"/>
              </a:rPr>
              <a:t>underlying</a:t>
            </a:r>
            <a:r>
              <a:rPr kumimoji="0" lang="pl-PL" altLang="pl-PL" sz="1400" b="0" i="1" u="none" strike="noStrike" cap="none" normalizeH="0" baseline="0" dirty="0">
                <a:ln>
                  <a:noFill/>
                </a:ln>
                <a:solidFill>
                  <a:schemeClr val="tx1">
                    <a:lumMod val="50000"/>
                    <a:lumOff val="50000"/>
                  </a:schemeClr>
                </a:solidFill>
                <a:effectLst/>
                <a:cs typeface="Arial" charset="0"/>
              </a:rPr>
              <a:t> data. The </a:t>
            </a:r>
            <a:r>
              <a:rPr kumimoji="0" lang="pl-PL" altLang="pl-PL" sz="1400" b="0" i="1" u="none" strike="noStrike" cap="none" normalizeH="0" baseline="0" dirty="0" err="1">
                <a:ln>
                  <a:noFill/>
                </a:ln>
                <a:solidFill>
                  <a:schemeClr val="tx1">
                    <a:lumMod val="50000"/>
                    <a:lumOff val="50000"/>
                  </a:schemeClr>
                </a:solidFill>
                <a:effectLst/>
                <a:cs typeface="Arial" charset="0"/>
              </a:rPr>
              <a:t>authors</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cannot</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confirm</a:t>
            </a:r>
            <a:r>
              <a:rPr kumimoji="0" lang="pl-PL" altLang="pl-PL" sz="1400" b="0" i="1" u="none" strike="noStrike" cap="none" normalizeH="0" baseline="0" dirty="0">
                <a:ln>
                  <a:noFill/>
                </a:ln>
                <a:solidFill>
                  <a:schemeClr val="tx1">
                    <a:lumMod val="50000"/>
                    <a:lumOff val="50000"/>
                  </a:schemeClr>
                </a:solidFill>
                <a:effectLst/>
                <a:cs typeface="Arial" charset="0"/>
              </a:rPr>
              <a:t> the </a:t>
            </a:r>
            <a:r>
              <a:rPr kumimoji="0" lang="pl-PL" altLang="pl-PL" sz="1400" b="0" i="1" u="none" strike="noStrike" cap="none" normalizeH="0" baseline="0" dirty="0" err="1">
                <a:ln>
                  <a:noFill/>
                </a:ln>
                <a:solidFill>
                  <a:schemeClr val="tx1">
                    <a:lumMod val="50000"/>
                    <a:lumOff val="50000"/>
                  </a:schemeClr>
                </a:solidFill>
                <a:effectLst/>
                <a:cs typeface="Arial" charset="0"/>
              </a:rPr>
              <a:t>results</a:t>
            </a:r>
            <a:r>
              <a:rPr kumimoji="0" lang="pl-PL" altLang="pl-PL" sz="1400" b="0" i="1" u="none" strike="noStrike" cap="none" normalizeH="0" baseline="0" dirty="0">
                <a:ln>
                  <a:noFill/>
                </a:ln>
                <a:solidFill>
                  <a:schemeClr val="tx1">
                    <a:lumMod val="50000"/>
                    <a:lumOff val="50000"/>
                  </a:schemeClr>
                </a:solidFill>
                <a:effectLst/>
                <a:cs typeface="Arial" charset="0"/>
              </a:rPr>
              <a:t> in the </a:t>
            </a:r>
            <a:r>
              <a:rPr kumimoji="0" lang="pl-PL" altLang="pl-PL" sz="1400" b="0" i="1" u="none" strike="noStrike" cap="none" normalizeH="0" baseline="0" dirty="0" err="1">
                <a:ln>
                  <a:noFill/>
                </a:ln>
                <a:solidFill>
                  <a:schemeClr val="tx1">
                    <a:lumMod val="50000"/>
                    <a:lumOff val="50000"/>
                  </a:schemeClr>
                </a:solidFill>
                <a:effectLst/>
                <a:cs typeface="Arial" charset="0"/>
              </a:rPr>
              <a:t>affected</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figures</a:t>
            </a:r>
            <a:r>
              <a:rPr kumimoji="0" lang="pl-PL" altLang="pl-PL" sz="1400" b="0" i="1" u="none" strike="noStrike" cap="none" normalizeH="0" baseline="0" dirty="0">
                <a:ln>
                  <a:noFill/>
                </a:ln>
                <a:solidFill>
                  <a:schemeClr val="tx1">
                    <a:lumMod val="50000"/>
                    <a:lumOff val="50000"/>
                  </a:schemeClr>
                </a:solidFill>
                <a:effectLst/>
                <a:cs typeface="Arial" charset="0"/>
              </a:rPr>
              <a:t> and </a:t>
            </a:r>
            <a:r>
              <a:rPr kumimoji="0" lang="pl-PL" altLang="pl-PL" sz="1400" b="0" i="1" u="none" strike="noStrike" cap="none" normalizeH="0" baseline="0" dirty="0" err="1">
                <a:ln>
                  <a:noFill/>
                </a:ln>
                <a:solidFill>
                  <a:schemeClr val="tx1">
                    <a:lumMod val="50000"/>
                    <a:lumOff val="50000"/>
                  </a:schemeClr>
                </a:solidFill>
                <a:effectLst/>
                <a:cs typeface="Arial" charset="0"/>
              </a:rPr>
              <a:t>thus</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wish</a:t>
            </a:r>
            <a:r>
              <a:rPr kumimoji="0" lang="pl-PL" altLang="pl-PL" sz="1400" b="0" i="1" u="none" strike="noStrike" cap="none" normalizeH="0" baseline="0" dirty="0">
                <a:ln>
                  <a:noFill/>
                </a:ln>
                <a:solidFill>
                  <a:schemeClr val="tx1">
                    <a:lumMod val="50000"/>
                    <a:lumOff val="50000"/>
                  </a:schemeClr>
                </a:solidFill>
                <a:effectLst/>
                <a:cs typeface="Arial" charset="0"/>
              </a:rPr>
              <a:t> to </a:t>
            </a:r>
            <a:r>
              <a:rPr kumimoji="0" lang="pl-PL" altLang="pl-PL" sz="1400" b="0" i="1" u="none" strike="noStrike" cap="none" normalizeH="0" baseline="0" dirty="0" err="1">
                <a:ln>
                  <a:noFill/>
                </a:ln>
                <a:solidFill>
                  <a:schemeClr val="tx1">
                    <a:lumMod val="50000"/>
                    <a:lumOff val="50000"/>
                  </a:schemeClr>
                </a:solidFill>
                <a:effectLst/>
                <a:cs typeface="Arial" charset="0"/>
              </a:rPr>
              <a:t>retract</a:t>
            </a:r>
            <a:r>
              <a:rPr kumimoji="0" lang="pl-PL" altLang="pl-PL" sz="1400" b="0" i="1" u="none" strike="noStrike" cap="none" normalizeH="0" baseline="0" dirty="0">
                <a:ln>
                  <a:noFill/>
                </a:ln>
                <a:solidFill>
                  <a:schemeClr val="tx1">
                    <a:lumMod val="50000"/>
                    <a:lumOff val="50000"/>
                  </a:schemeClr>
                </a:solidFill>
                <a:effectLst/>
                <a:cs typeface="Arial" charset="0"/>
              </a:rPr>
              <a:t> the </a:t>
            </a:r>
            <a:r>
              <a:rPr kumimoji="0" lang="pl-PL" altLang="pl-PL" sz="1400" b="0" i="1" u="none" strike="noStrike" cap="none" normalizeH="0" baseline="0" dirty="0" err="1">
                <a:ln>
                  <a:noFill/>
                </a:ln>
                <a:solidFill>
                  <a:schemeClr val="tx1">
                    <a:lumMod val="50000"/>
                    <a:lumOff val="50000"/>
                  </a:schemeClr>
                </a:solidFill>
                <a:effectLst/>
                <a:cs typeface="Arial" charset="0"/>
              </a:rPr>
              <a:t>Article</a:t>
            </a:r>
            <a:r>
              <a:rPr kumimoji="0" lang="pl-PL" altLang="pl-PL" sz="1400" b="0" i="1" u="none" strike="noStrike" cap="none" normalizeH="0" baseline="0" dirty="0">
                <a:ln>
                  <a:noFill/>
                </a:ln>
                <a:solidFill>
                  <a:schemeClr val="tx1">
                    <a:lumMod val="50000"/>
                    <a:lumOff val="50000"/>
                  </a:schemeClr>
                </a:solidFill>
                <a:effectLst/>
                <a:cs typeface="Arial" charset="0"/>
              </a:rPr>
              <a:t> in </a:t>
            </a:r>
            <a:r>
              <a:rPr kumimoji="0" lang="pl-PL" altLang="pl-PL" sz="1400" b="0" i="1" u="none" strike="noStrike" cap="none" normalizeH="0" baseline="0" dirty="0" err="1">
                <a:ln>
                  <a:noFill/>
                </a:ln>
                <a:solidFill>
                  <a:schemeClr val="tx1">
                    <a:lumMod val="50000"/>
                    <a:lumOff val="50000"/>
                  </a:schemeClr>
                </a:solidFill>
                <a:effectLst/>
                <a:cs typeface="Arial" charset="0"/>
              </a:rPr>
              <a:t>its</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entirety</a:t>
            </a:r>
            <a:r>
              <a:rPr kumimoji="0" lang="pl-PL" altLang="pl-PL" sz="1400" b="0" i="1" u="none" strike="noStrike" cap="none" normalizeH="0" baseline="0" dirty="0">
                <a:ln>
                  <a:noFill/>
                </a:ln>
                <a:solidFill>
                  <a:schemeClr val="tx1">
                    <a:lumMod val="50000"/>
                    <a:lumOff val="50000"/>
                  </a:schemeClr>
                </a:solidFill>
                <a:effectLst/>
                <a:cs typeface="Arial" charset="0"/>
              </a:rPr>
              <a:t>. Both </a:t>
            </a:r>
            <a:r>
              <a:rPr kumimoji="0" lang="pl-PL" altLang="pl-PL" sz="1400" b="0" i="1" u="none" strike="noStrike" cap="none" normalizeH="0" baseline="0" dirty="0" err="1">
                <a:ln>
                  <a:noFill/>
                </a:ln>
                <a:solidFill>
                  <a:schemeClr val="tx1">
                    <a:lumMod val="50000"/>
                    <a:lumOff val="50000"/>
                  </a:schemeClr>
                </a:solidFill>
                <a:effectLst/>
                <a:cs typeface="Arial" charset="0"/>
              </a:rPr>
              <a:t>authors</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Abderrahmane</a:t>
            </a:r>
            <a:r>
              <a:rPr kumimoji="0" lang="pl-PL" altLang="pl-PL" sz="1400" b="0" i="1" u="none" strike="noStrike" cap="none" normalizeH="0" baseline="0" dirty="0">
                <a:ln>
                  <a:noFill/>
                </a:ln>
                <a:solidFill>
                  <a:schemeClr val="tx1">
                    <a:lumMod val="50000"/>
                    <a:lumOff val="50000"/>
                  </a:schemeClr>
                </a:solidFill>
                <a:effectLst/>
                <a:cs typeface="Arial" charset="0"/>
              </a:rPr>
              <a:t> </a:t>
            </a:r>
            <a:r>
              <a:rPr kumimoji="0" lang="pl-PL" altLang="pl-PL" sz="1400" b="0" i="1" u="none" strike="noStrike" cap="none" normalizeH="0" baseline="0" dirty="0" err="1">
                <a:ln>
                  <a:noFill/>
                </a:ln>
                <a:solidFill>
                  <a:schemeClr val="tx1">
                    <a:lumMod val="50000"/>
                    <a:lumOff val="50000"/>
                  </a:schemeClr>
                </a:solidFill>
                <a:effectLst/>
                <a:cs typeface="Arial" charset="0"/>
              </a:rPr>
              <a:t>Kaidi</a:t>
            </a:r>
            <a:r>
              <a:rPr kumimoji="0" lang="pl-PL" altLang="pl-PL" sz="1400" b="0" i="1" u="none" strike="noStrike" cap="none" normalizeH="0" baseline="0" dirty="0">
                <a:ln>
                  <a:noFill/>
                </a:ln>
                <a:solidFill>
                  <a:schemeClr val="tx1">
                    <a:lumMod val="50000"/>
                    <a:lumOff val="50000"/>
                  </a:schemeClr>
                </a:solidFill>
                <a:effectLst/>
                <a:cs typeface="Arial" charset="0"/>
              </a:rPr>
              <a:t> and Stephen P. Jackson, </a:t>
            </a:r>
            <a:r>
              <a:rPr kumimoji="0" lang="pl-PL" altLang="pl-PL" sz="1400" b="0" i="1" u="none" strike="noStrike" cap="none" normalizeH="0" baseline="0" dirty="0" err="1">
                <a:ln>
                  <a:noFill/>
                </a:ln>
                <a:solidFill>
                  <a:schemeClr val="tx1">
                    <a:lumMod val="50000"/>
                    <a:lumOff val="50000"/>
                  </a:schemeClr>
                </a:solidFill>
                <a:effectLst/>
                <a:cs typeface="Arial" charset="0"/>
              </a:rPr>
              <a:t>agree</a:t>
            </a:r>
            <a:r>
              <a:rPr kumimoji="0" lang="pl-PL" altLang="pl-PL" sz="1400" b="0" i="1" u="none" strike="noStrike" cap="none" normalizeH="0" baseline="0" dirty="0">
                <a:ln>
                  <a:noFill/>
                </a:ln>
                <a:solidFill>
                  <a:schemeClr val="tx1">
                    <a:lumMod val="50000"/>
                    <a:lumOff val="50000"/>
                  </a:schemeClr>
                </a:solidFill>
                <a:effectLst/>
                <a:cs typeface="Arial" charset="0"/>
              </a:rPr>
              <a:t> with the </a:t>
            </a:r>
            <a:r>
              <a:rPr kumimoji="0" lang="pl-PL" altLang="pl-PL" sz="1400" b="0" i="1" u="none" strike="noStrike" cap="none" normalizeH="0" baseline="0" dirty="0" err="1">
                <a:ln>
                  <a:noFill/>
                </a:ln>
                <a:solidFill>
                  <a:schemeClr val="tx1">
                    <a:lumMod val="50000"/>
                    <a:lumOff val="50000"/>
                  </a:schemeClr>
                </a:solidFill>
                <a:effectLst/>
                <a:cs typeface="Arial" charset="0"/>
              </a:rPr>
              <a:t>Retraction</a:t>
            </a:r>
            <a:r>
              <a:rPr kumimoji="0" lang="pl-PL" altLang="pl-PL" sz="1400" b="0" i="1" u="none" strike="noStrike" cap="none" normalizeH="0" baseline="0" dirty="0">
                <a:ln>
                  <a:noFill/>
                </a:ln>
                <a:solidFill>
                  <a:schemeClr val="tx1">
                    <a:lumMod val="50000"/>
                    <a:lumOff val="50000"/>
                  </a:schemeClr>
                </a:solidFill>
                <a:effectLst/>
                <a:cs typeface="Arial" charset="0"/>
              </a:rPr>
              <a:t>.</a:t>
            </a:r>
          </a:p>
        </p:txBody>
      </p:sp>
      <p:grpSp>
        <p:nvGrpSpPr>
          <p:cNvPr id="9" name="Grupa 8"/>
          <p:cNvGrpSpPr/>
          <p:nvPr/>
        </p:nvGrpSpPr>
        <p:grpSpPr>
          <a:xfrm>
            <a:off x="2838662" y="1428249"/>
            <a:ext cx="3312368" cy="1856735"/>
            <a:chOff x="2838662" y="1096228"/>
            <a:chExt cx="3312368" cy="1856735"/>
          </a:xfrm>
        </p:grpSpPr>
        <p:pic>
          <p:nvPicPr>
            <p:cNvPr id="2050" name="Picture 2" descr="https://retractionwatch.com/wp-content/uploads/2019/04/steve-jackson.jpg"/>
            <p:cNvPicPr>
              <a:picLocks noChangeAspect="1" noChangeArrowheads="1"/>
            </p:cNvPicPr>
            <p:nvPr/>
          </p:nvPicPr>
          <p:blipFill>
            <a:blip r:embed="rId5">
              <a:extLst>
                <a:ext uri="{BEBA8EAE-BF5A-486C-A8C5-ECC9F3942E4B}">
                  <a14:imgProps xmlns:a14="http://schemas.microsoft.com/office/drawing/2010/main">
                    <a14:imgLayer r:embed="rId6">
                      <a14:imgEffect>
                        <a14:artisticBlur/>
                      </a14:imgEffect>
                    </a14:imgLayer>
                  </a14:imgProps>
                </a:ext>
                <a:ext uri="{28A0092B-C50C-407E-A947-70E740481C1C}">
                  <a14:useLocalDpi xmlns:a14="http://schemas.microsoft.com/office/drawing/2010/main" val="0"/>
                </a:ext>
              </a:extLst>
            </a:blip>
            <a:srcRect/>
            <a:stretch>
              <a:fillRect/>
            </a:stretch>
          </p:blipFill>
          <p:spPr bwMode="auto">
            <a:xfrm>
              <a:off x="2987824" y="1096228"/>
              <a:ext cx="2808312" cy="1856735"/>
            </a:xfrm>
            <a:prstGeom prst="rect">
              <a:avLst/>
            </a:prstGeom>
            <a:noFill/>
            <a:effectLst>
              <a:glow rad="127000">
                <a:schemeClr val="accent1">
                  <a:alpha val="0"/>
                </a:schemeClr>
              </a:glow>
            </a:effectLst>
            <a:extLst>
              <a:ext uri="{909E8E84-426E-40DD-AFC4-6F175D3DCCD1}">
                <a14:hiddenFill xmlns:a14="http://schemas.microsoft.com/office/drawing/2010/main">
                  <a:solidFill>
                    <a:srgbClr val="FFFFFF"/>
                  </a:solidFill>
                </a14:hiddenFill>
              </a:ext>
            </a:extLst>
          </p:spPr>
        </p:pic>
        <p:sp>
          <p:nvSpPr>
            <p:cNvPr id="8" name="pole tekstowe 7"/>
            <p:cNvSpPr txBox="1"/>
            <p:nvPr/>
          </p:nvSpPr>
          <p:spPr>
            <a:xfrm rot="19759563">
              <a:off x="2838662" y="1610795"/>
              <a:ext cx="3312368" cy="646331"/>
            </a:xfrm>
            <a:prstGeom prst="rect">
              <a:avLst/>
            </a:prstGeom>
            <a:noFill/>
          </p:spPr>
          <p:txBody>
            <a:bodyPr wrap="square" rtlCol="0">
              <a:spAutoFit/>
            </a:bodyPr>
            <a:lstStyle/>
            <a:p>
              <a:r>
                <a:rPr lang="pl-PL" sz="3600" b="1" dirty="0">
                  <a:solidFill>
                    <a:srgbClr val="FF0000"/>
                  </a:solidFill>
                </a:rPr>
                <a:t>RETRACTED</a:t>
              </a:r>
            </a:p>
          </p:txBody>
        </p:sp>
      </p:grpSp>
      <p:sp>
        <p:nvSpPr>
          <p:cNvPr id="10" name="pole tekstowe 9"/>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Rzetelność w badaniach naukowych</a:t>
            </a:r>
            <a:endParaRPr lang="pl-PL" dirty="0"/>
          </a:p>
        </p:txBody>
      </p:sp>
      <p:sp>
        <p:nvSpPr>
          <p:cNvPr id="11" name="pole tekstowe 10"/>
          <p:cNvSpPr txBox="1"/>
          <p:nvPr/>
        </p:nvSpPr>
        <p:spPr>
          <a:xfrm>
            <a:off x="4716016" y="6381328"/>
            <a:ext cx="3672408" cy="369332"/>
          </a:xfrm>
          <a:prstGeom prst="rect">
            <a:avLst/>
          </a:prstGeom>
          <a:noFill/>
        </p:spPr>
        <p:txBody>
          <a:bodyPr wrap="square" rtlCol="0">
            <a:spAutoFit/>
          </a:bodyPr>
          <a:lstStyle/>
          <a:p>
            <a:r>
              <a:rPr lang="pl-PL" dirty="0"/>
              <a:t>https://retractionwatch.com</a:t>
            </a:r>
          </a:p>
        </p:txBody>
      </p:sp>
    </p:spTree>
    <p:extLst>
      <p:ext uri="{BB962C8B-B14F-4D97-AF65-F5344CB8AC3E}">
        <p14:creationId xmlns:p14="http://schemas.microsoft.com/office/powerpoint/2010/main" val="39639779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ommon Reasons for Retractions&#10;• Duplication (“self-plagiarism”)&#10;• Plagiarism&#10;• Image Manipulation&#10;• Faked Data&#10;• Fake P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04" y="715190"/>
            <a:ext cx="5307200" cy="3984560"/>
          </a:xfrm>
          <a:prstGeom prst="rect">
            <a:avLst/>
          </a:prstGeom>
          <a:noFill/>
          <a:extLst>
            <a:ext uri="{909E8E84-426E-40DD-AFC4-6F175D3DCCD1}">
              <a14:hiddenFill xmlns:a14="http://schemas.microsoft.com/office/drawing/2010/main">
                <a:solidFill>
                  <a:srgbClr val="FFFFFF"/>
                </a:solidFill>
              </a14:hiddenFill>
            </a:ext>
          </a:extLst>
        </p:spPr>
      </p:pic>
      <p:sp>
        <p:nvSpPr>
          <p:cNvPr id="4" name="pole tekstowe 3"/>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Rzetelność w badaniach naukowych</a:t>
            </a:r>
            <a:endParaRPr lang="pl-PL" dirty="0"/>
          </a:p>
        </p:txBody>
      </p:sp>
    </p:spTree>
    <p:extLst>
      <p:ext uri="{BB962C8B-B14F-4D97-AF65-F5344CB8AC3E}">
        <p14:creationId xmlns:p14="http://schemas.microsoft.com/office/powerpoint/2010/main" val="17257939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ommon Reasons for Retractions&#10;• Duplication (“self-plagiarism”)&#10;• Plagiarism&#10;• Image Manipulation&#10;• Faked Data&#10;• Fake P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04" y="715190"/>
            <a:ext cx="4392488" cy="3297809"/>
          </a:xfrm>
          <a:prstGeom prst="rect">
            <a:avLst/>
          </a:prstGeom>
          <a:noFill/>
          <a:extLst>
            <a:ext uri="{909E8E84-426E-40DD-AFC4-6F175D3DCCD1}">
              <a14:hiddenFill xmlns:a14="http://schemas.microsoft.com/office/drawing/2010/main">
                <a:solidFill>
                  <a:srgbClr val="FFFFFF"/>
                </a:solidFill>
              </a14:hiddenFill>
            </a:ext>
          </a:extLst>
        </p:spPr>
      </p:pic>
      <p:sp>
        <p:nvSpPr>
          <p:cNvPr id="4" name="pole tekstowe 3"/>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Rzetelność w badaniach naukowych</a:t>
            </a:r>
            <a:endParaRPr lang="pl-PL" dirty="0"/>
          </a:p>
        </p:txBody>
      </p:sp>
      <p:pic>
        <p:nvPicPr>
          <p:cNvPr id="13314" name="Picture 2" descr="Most Retractions Due to Misconduct&#10;PNAS online October 1, 2012&#10;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980727"/>
            <a:ext cx="6264696" cy="4703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56570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ommon Reasons for Retractions&#10;• Duplication (“self-plagiarism”)&#10;• Plagiarism&#10;• Image Manipulation&#10;• Faked Data&#10;• Fake P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04" y="715190"/>
            <a:ext cx="4392488" cy="3297809"/>
          </a:xfrm>
          <a:prstGeom prst="rect">
            <a:avLst/>
          </a:prstGeom>
          <a:noFill/>
          <a:extLst>
            <a:ext uri="{909E8E84-426E-40DD-AFC4-6F175D3DCCD1}">
              <a14:hiddenFill xmlns:a14="http://schemas.microsoft.com/office/drawing/2010/main">
                <a:solidFill>
                  <a:srgbClr val="FFFFFF"/>
                </a:solidFill>
              </a14:hiddenFill>
            </a:ext>
          </a:extLst>
        </p:spPr>
      </p:pic>
      <p:sp>
        <p:nvSpPr>
          <p:cNvPr id="4" name="pole tekstowe 3"/>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Rzetelność w badaniach naukowych</a:t>
            </a:r>
            <a:endParaRPr lang="pl-PL" dirty="0"/>
          </a:p>
        </p:txBody>
      </p:sp>
      <p:pic>
        <p:nvPicPr>
          <p:cNvPr id="13314" name="Picture 2" descr="Most Retractions Due to Misconduct&#10;PNAS online October 1, 2012&#10;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980728"/>
            <a:ext cx="4987342" cy="3744416"/>
          </a:xfrm>
          <a:prstGeom prst="rect">
            <a:avLst/>
          </a:prstGeom>
          <a:noFill/>
          <a:extLst>
            <a:ext uri="{909E8E84-426E-40DD-AFC4-6F175D3DCCD1}">
              <a14:hiddenFill xmlns:a14="http://schemas.microsoft.com/office/drawing/2010/main">
                <a:solidFill>
                  <a:srgbClr val="FFFFFF"/>
                </a:solidFill>
              </a14:hiddenFill>
            </a:ext>
          </a:extLst>
        </p:spPr>
      </p:pic>
      <p:pic>
        <p:nvPicPr>
          <p:cNvPr id="13320" name="Picture 8" descr="How Retraction Watch Works&#10;• Tips&#10;• Search alerts&#10;• Interviews&#10;• Public records requests&#10;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3537" y="1628800"/>
            <a:ext cx="5278823" cy="3963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35564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ommon Reasons for Retractions&#10;• Duplication (“self-plagiarism”)&#10;• Plagiarism&#10;• Image Manipulation&#10;• Faked Data&#10;• Fake P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04" y="715190"/>
            <a:ext cx="4392488" cy="3297809"/>
          </a:xfrm>
          <a:prstGeom prst="rect">
            <a:avLst/>
          </a:prstGeom>
          <a:noFill/>
          <a:extLst>
            <a:ext uri="{909E8E84-426E-40DD-AFC4-6F175D3DCCD1}">
              <a14:hiddenFill xmlns:a14="http://schemas.microsoft.com/office/drawing/2010/main">
                <a:solidFill>
                  <a:srgbClr val="FFFFFF"/>
                </a:solidFill>
              </a14:hiddenFill>
            </a:ext>
          </a:extLst>
        </p:spPr>
      </p:pic>
      <p:sp>
        <p:nvSpPr>
          <p:cNvPr id="4" name="pole tekstowe 3"/>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Rzetelność w badaniach naukowych</a:t>
            </a:r>
            <a:endParaRPr lang="pl-PL" dirty="0"/>
          </a:p>
        </p:txBody>
      </p:sp>
      <p:pic>
        <p:nvPicPr>
          <p:cNvPr id="13314" name="Picture 2" descr="Most Retractions Due to Misconduct&#10;PNAS online October 1, 2012&#10;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980728"/>
            <a:ext cx="4987342" cy="3744416"/>
          </a:xfrm>
          <a:prstGeom prst="rect">
            <a:avLst/>
          </a:prstGeom>
          <a:noFill/>
          <a:extLst>
            <a:ext uri="{909E8E84-426E-40DD-AFC4-6F175D3DCCD1}">
              <a14:hiddenFill xmlns:a14="http://schemas.microsoft.com/office/drawing/2010/main">
                <a:solidFill>
                  <a:srgbClr val="FFFFFF"/>
                </a:solidFill>
              </a14:hiddenFill>
            </a:ext>
          </a:extLst>
        </p:spPr>
      </p:pic>
      <p:pic>
        <p:nvPicPr>
          <p:cNvPr id="13320" name="Picture 8" descr="How Retraction Watch Works&#10;• Tips&#10;• Search alerts&#10;• Interviews&#10;• Public records requests&#10;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3537" y="1628800"/>
            <a:ext cx="5278823" cy="3963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23326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ommon Reasons for Retractions&#10;• Duplication (“self-plagiarism”)&#10;• Plagiarism&#10;• Image Manipulation&#10;• Faked Data&#10;• Fake P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04" y="715190"/>
            <a:ext cx="4392488" cy="3297809"/>
          </a:xfrm>
          <a:prstGeom prst="rect">
            <a:avLst/>
          </a:prstGeom>
          <a:noFill/>
          <a:extLst>
            <a:ext uri="{909E8E84-426E-40DD-AFC4-6F175D3DCCD1}">
              <a14:hiddenFill xmlns:a14="http://schemas.microsoft.com/office/drawing/2010/main">
                <a:solidFill>
                  <a:srgbClr val="FFFFFF"/>
                </a:solidFill>
              </a14:hiddenFill>
            </a:ext>
          </a:extLst>
        </p:spPr>
      </p:pic>
      <p:sp>
        <p:nvSpPr>
          <p:cNvPr id="4" name="pole tekstowe 3"/>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Rzetelność w badaniach naukowych</a:t>
            </a:r>
            <a:endParaRPr lang="pl-PL" dirty="0"/>
          </a:p>
        </p:txBody>
      </p:sp>
      <p:pic>
        <p:nvPicPr>
          <p:cNvPr id="13314" name="Picture 2" descr="Most Retractions Due to Misconduct&#10;PNAS online October 1, 2012&#10;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980728"/>
            <a:ext cx="4987342" cy="3744416"/>
          </a:xfrm>
          <a:prstGeom prst="rect">
            <a:avLst/>
          </a:prstGeom>
          <a:noFill/>
          <a:extLst>
            <a:ext uri="{909E8E84-426E-40DD-AFC4-6F175D3DCCD1}">
              <a14:hiddenFill xmlns:a14="http://schemas.microsoft.com/office/drawing/2010/main">
                <a:solidFill>
                  <a:srgbClr val="FFFFFF"/>
                </a:solidFill>
              </a14:hiddenFill>
            </a:ext>
          </a:extLst>
        </p:spPr>
      </p:pic>
      <p:pic>
        <p:nvPicPr>
          <p:cNvPr id="13320" name="Picture 8" descr="How Retraction Watch Works&#10;• Tips&#10;• Search alerts&#10;• Interviews&#10;• Public records requests&#10;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3537" y="1628800"/>
            <a:ext cx="5278823" cy="3963255"/>
          </a:xfrm>
          <a:prstGeom prst="rect">
            <a:avLst/>
          </a:prstGeom>
          <a:noFill/>
          <a:extLst>
            <a:ext uri="{909E8E84-426E-40DD-AFC4-6F175D3DCCD1}">
              <a14:hiddenFill xmlns:a14="http://schemas.microsoft.com/office/drawing/2010/main">
                <a:solidFill>
                  <a:srgbClr val="FFFFFF"/>
                </a:solidFill>
              </a14:hiddenFill>
            </a:ext>
          </a:extLst>
        </p:spPr>
      </p:pic>
      <p:pic>
        <p:nvPicPr>
          <p:cNvPr id="18434" name="Picture 2" descr="https://www.nature.com/news/polopoly_fs/7.19945.1410952542!/image/Retractions.jpg_gen/derivatives/landscape_630/Retraction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65271" y="2033515"/>
            <a:ext cx="4747357" cy="4174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23326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ommon Reasons for Retractions&#10;• Duplication (“self-plagiarism”)&#10;• Plagiarism&#10;• Image Manipulation&#10;• Faked Data&#10;• Fake P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04" y="715190"/>
            <a:ext cx="4392488" cy="3297809"/>
          </a:xfrm>
          <a:prstGeom prst="rect">
            <a:avLst/>
          </a:prstGeom>
          <a:noFill/>
          <a:extLst>
            <a:ext uri="{909E8E84-426E-40DD-AFC4-6F175D3DCCD1}">
              <a14:hiddenFill xmlns:a14="http://schemas.microsoft.com/office/drawing/2010/main">
                <a:solidFill>
                  <a:srgbClr val="FFFFFF"/>
                </a:solidFill>
              </a14:hiddenFill>
            </a:ext>
          </a:extLst>
        </p:spPr>
      </p:pic>
      <p:sp>
        <p:nvSpPr>
          <p:cNvPr id="4" name="pole tekstowe 3"/>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Rzetelność w badaniach naukowych</a:t>
            </a:r>
            <a:endParaRPr lang="pl-PL" dirty="0"/>
          </a:p>
        </p:txBody>
      </p:sp>
      <p:pic>
        <p:nvPicPr>
          <p:cNvPr id="13314" name="Picture 2" descr="Most Retractions Due to Misconduct&#10;PNAS online October 1, 2012&#10;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980728"/>
            <a:ext cx="4987342" cy="3744416"/>
          </a:xfrm>
          <a:prstGeom prst="rect">
            <a:avLst/>
          </a:prstGeom>
          <a:noFill/>
          <a:extLst>
            <a:ext uri="{909E8E84-426E-40DD-AFC4-6F175D3DCCD1}">
              <a14:hiddenFill xmlns:a14="http://schemas.microsoft.com/office/drawing/2010/main">
                <a:solidFill>
                  <a:srgbClr val="FFFFFF"/>
                </a:solidFill>
              </a14:hiddenFill>
            </a:ext>
          </a:extLst>
        </p:spPr>
      </p:pic>
      <p:pic>
        <p:nvPicPr>
          <p:cNvPr id="13320" name="Picture 8" descr="How Retraction Watch Works&#10;• Tips&#10;• Search alerts&#10;• Interviews&#10;• Public records requests&#10;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3537" y="1628800"/>
            <a:ext cx="5278823" cy="3963255"/>
          </a:xfrm>
          <a:prstGeom prst="rect">
            <a:avLst/>
          </a:prstGeom>
          <a:noFill/>
          <a:extLst>
            <a:ext uri="{909E8E84-426E-40DD-AFC4-6F175D3DCCD1}">
              <a14:hiddenFill xmlns:a14="http://schemas.microsoft.com/office/drawing/2010/main">
                <a:solidFill>
                  <a:srgbClr val="FFFFFF"/>
                </a:solidFill>
              </a14:hiddenFill>
            </a:ext>
          </a:extLst>
        </p:spPr>
      </p:pic>
      <p:pic>
        <p:nvPicPr>
          <p:cNvPr id="18434" name="Picture 2" descr="https://www.nature.com/news/polopoly_fs/7.19945.1410952542!/image/Retractions.jpg_gen/derivatives/landscape_630/Retraction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65271" y="2033515"/>
            <a:ext cx="3771025" cy="3316108"/>
          </a:xfrm>
          <a:prstGeom prst="rect">
            <a:avLst/>
          </a:prstGeom>
          <a:noFill/>
          <a:extLst>
            <a:ext uri="{909E8E84-426E-40DD-AFC4-6F175D3DCCD1}">
              <a14:hiddenFill xmlns:a14="http://schemas.microsoft.com/office/drawing/2010/main">
                <a:solidFill>
                  <a:srgbClr val="FFFFFF"/>
                </a:solidFill>
              </a14:hiddenFill>
            </a:ext>
          </a:extLst>
        </p:spPr>
      </p:pic>
      <p:pic>
        <p:nvPicPr>
          <p:cNvPr id="21506" name="Picture 2" descr="Pictur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33537" y="2132856"/>
            <a:ext cx="6429375" cy="4314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88830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ommon Reasons for Retractions&#10;• Duplication (“self-plagiarism”)&#10;• Plagiarism&#10;• Image Manipulation&#10;• Faked Data&#10;• Fake P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04" y="715190"/>
            <a:ext cx="4392488" cy="3297809"/>
          </a:xfrm>
          <a:prstGeom prst="rect">
            <a:avLst/>
          </a:prstGeom>
          <a:noFill/>
          <a:extLst>
            <a:ext uri="{909E8E84-426E-40DD-AFC4-6F175D3DCCD1}">
              <a14:hiddenFill xmlns:a14="http://schemas.microsoft.com/office/drawing/2010/main">
                <a:solidFill>
                  <a:srgbClr val="FFFFFF"/>
                </a:solidFill>
              </a14:hiddenFill>
            </a:ext>
          </a:extLst>
        </p:spPr>
      </p:pic>
      <p:sp>
        <p:nvSpPr>
          <p:cNvPr id="4" name="pole tekstowe 3"/>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Rzetelność w badaniach naukowych</a:t>
            </a:r>
            <a:endParaRPr lang="pl-PL" dirty="0"/>
          </a:p>
        </p:txBody>
      </p:sp>
      <p:pic>
        <p:nvPicPr>
          <p:cNvPr id="13314" name="Picture 2" descr="Most Retractions Due to Misconduct&#10;PNAS online October 1, 2012&#10;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980728"/>
            <a:ext cx="4987342" cy="3744416"/>
          </a:xfrm>
          <a:prstGeom prst="rect">
            <a:avLst/>
          </a:prstGeom>
          <a:noFill/>
          <a:extLst>
            <a:ext uri="{909E8E84-426E-40DD-AFC4-6F175D3DCCD1}">
              <a14:hiddenFill xmlns:a14="http://schemas.microsoft.com/office/drawing/2010/main">
                <a:solidFill>
                  <a:srgbClr val="FFFFFF"/>
                </a:solidFill>
              </a14:hiddenFill>
            </a:ext>
          </a:extLst>
        </p:spPr>
      </p:pic>
      <p:pic>
        <p:nvPicPr>
          <p:cNvPr id="13320" name="Picture 8" descr="How Retraction Watch Works&#10;• Tips&#10;• Search alerts&#10;• Interviews&#10;• Public records requests&#10;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3537" y="1628800"/>
            <a:ext cx="5278823" cy="396325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2017&#10;Via Quartz/Retraction Watch&#10; "/>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9752" y="1178129"/>
            <a:ext cx="6740311" cy="5060517"/>
          </a:xfrm>
          <a:prstGeom prst="rect">
            <a:avLst/>
          </a:prstGeom>
          <a:noFill/>
          <a:extLst>
            <a:ext uri="{909E8E84-426E-40DD-AFC4-6F175D3DCCD1}">
              <a14:hiddenFill xmlns:a14="http://schemas.microsoft.com/office/drawing/2010/main">
                <a:solidFill>
                  <a:srgbClr val="FFFFFF"/>
                </a:solidFill>
              </a14:hiddenFill>
            </a:ext>
          </a:extLst>
        </p:spPr>
      </p:pic>
      <p:sp>
        <p:nvSpPr>
          <p:cNvPr id="3" name="Elipsa 2"/>
          <p:cNvSpPr/>
          <p:nvPr/>
        </p:nvSpPr>
        <p:spPr>
          <a:xfrm>
            <a:off x="2987824" y="4999294"/>
            <a:ext cx="720080" cy="288032"/>
          </a:xfrm>
          <a:prstGeom prst="ellipse">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4026755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780928"/>
            <a:ext cx="8229600" cy="1600200"/>
          </a:xfrm>
        </p:spPr>
        <p:txBody>
          <a:bodyPr/>
          <a:lstStyle/>
          <a:p>
            <a:r>
              <a:rPr lang="pl-PL" sz="3600" dirty="0"/>
              <a:t>Dziękuję za uwagę</a:t>
            </a:r>
          </a:p>
        </p:txBody>
      </p:sp>
    </p:spTree>
    <p:extLst>
      <p:ext uri="{BB962C8B-B14F-4D97-AF65-F5344CB8AC3E}">
        <p14:creationId xmlns:p14="http://schemas.microsoft.com/office/powerpoint/2010/main" val="220596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48680" y="1412776"/>
            <a:ext cx="8543800" cy="3970318"/>
          </a:xfrm>
          <a:prstGeom prst="rect">
            <a:avLst/>
          </a:prstGeom>
          <a:noFill/>
        </p:spPr>
        <p:txBody>
          <a:bodyPr wrap="square" rtlCol="0">
            <a:spAutoFit/>
          </a:bodyPr>
          <a:lstStyle/>
          <a:p>
            <a:pPr algn="just"/>
            <a:r>
              <a:rPr lang="pl-PL" dirty="0"/>
              <a:t>W 1997 r. w </a:t>
            </a:r>
            <a:r>
              <a:rPr lang="en-GB" dirty="0"/>
              <a:t>„</a:t>
            </a:r>
            <a:r>
              <a:rPr lang="en-GB" i="1" dirty="0"/>
              <a:t>New England Journal of Medicine</a:t>
            </a:r>
            <a:r>
              <a:rPr lang="en-GB" dirty="0"/>
              <a:t>”</a:t>
            </a:r>
            <a:r>
              <a:rPr lang="pl-PL" dirty="0"/>
              <a:t> zostały opublikowane </a:t>
            </a:r>
          </a:p>
          <a:p>
            <a:pPr algn="just"/>
            <a:r>
              <a:rPr lang="pl-PL" dirty="0"/>
              <a:t>„Jednolite zasady wymagań dla </a:t>
            </a:r>
            <a:r>
              <a:rPr lang="en-GB" dirty="0"/>
              <a:t>ma</a:t>
            </a:r>
            <a:r>
              <a:rPr lang="pl-PL" dirty="0" err="1"/>
              <a:t>nuskryptów</a:t>
            </a:r>
            <a:r>
              <a:rPr lang="en-GB" dirty="0"/>
              <a:t> </a:t>
            </a:r>
            <a:r>
              <a:rPr lang="en-GB" dirty="0" err="1"/>
              <a:t>nadsyłanych</a:t>
            </a:r>
            <a:r>
              <a:rPr lang="en-GB" dirty="0"/>
              <a:t> do </a:t>
            </a:r>
            <a:r>
              <a:rPr lang="en-GB" dirty="0" err="1"/>
              <a:t>czasopism</a:t>
            </a:r>
            <a:r>
              <a:rPr lang="pl-PL" dirty="0"/>
              <a:t> </a:t>
            </a:r>
            <a:r>
              <a:rPr lang="en-GB" dirty="0" err="1"/>
              <a:t>biomedycznych</a:t>
            </a:r>
            <a:r>
              <a:rPr lang="en-GB" dirty="0"/>
              <a:t>” (</a:t>
            </a:r>
            <a:r>
              <a:rPr lang="pl-PL" dirty="0"/>
              <a:t>ang. </a:t>
            </a:r>
            <a:r>
              <a:rPr lang="en-GB" dirty="0"/>
              <a:t>Uniform Requirements</a:t>
            </a:r>
            <a:r>
              <a:rPr lang="pl-PL" dirty="0"/>
              <a:t> </a:t>
            </a:r>
            <a:r>
              <a:rPr lang="en-GB" dirty="0"/>
              <a:t>for Manuscripts Submitted to</a:t>
            </a:r>
            <a:r>
              <a:rPr lang="pl-PL" dirty="0"/>
              <a:t> </a:t>
            </a:r>
            <a:r>
              <a:rPr lang="pl-PL" dirty="0" err="1"/>
              <a:t>Biomedical</a:t>
            </a:r>
            <a:r>
              <a:rPr lang="pl-PL" dirty="0"/>
              <a:t> </a:t>
            </a:r>
            <a:r>
              <a:rPr lang="pl-PL" dirty="0" err="1"/>
              <a:t>Journals</a:t>
            </a:r>
            <a:r>
              <a:rPr lang="pl-PL" dirty="0"/>
              <a:t>) </a:t>
            </a:r>
          </a:p>
          <a:p>
            <a:pPr algn="just"/>
            <a:endParaRPr lang="pl-PL" dirty="0"/>
          </a:p>
          <a:p>
            <a:pPr algn="just"/>
            <a:endParaRPr lang="pl-PL" dirty="0"/>
          </a:p>
          <a:p>
            <a:pPr algn="just"/>
            <a:r>
              <a:rPr lang="en-GB" b="1" dirty="0"/>
              <a:t>Uniform Requirements</a:t>
            </a:r>
            <a:r>
              <a:rPr lang="pl-PL" b="1" dirty="0"/>
              <a:t> </a:t>
            </a:r>
            <a:r>
              <a:rPr lang="en-GB" b="1" dirty="0"/>
              <a:t>for Manuscripts Submitted to</a:t>
            </a:r>
            <a:r>
              <a:rPr lang="pl-PL" b="1" dirty="0"/>
              <a:t> </a:t>
            </a:r>
            <a:r>
              <a:rPr lang="pl-PL" b="1" dirty="0" err="1"/>
              <a:t>Biomedical</a:t>
            </a:r>
            <a:r>
              <a:rPr lang="pl-PL" b="1" dirty="0"/>
              <a:t> </a:t>
            </a:r>
            <a:r>
              <a:rPr lang="pl-PL" b="1" dirty="0" err="1"/>
              <a:t>Journals</a:t>
            </a:r>
            <a:r>
              <a:rPr lang="pl-PL" b="1" dirty="0"/>
              <a:t> </a:t>
            </a:r>
          </a:p>
          <a:p>
            <a:pPr algn="just"/>
            <a:r>
              <a:rPr lang="pl-PL" dirty="0"/>
              <a:t>definiują </a:t>
            </a:r>
            <a:r>
              <a:rPr lang="en-GB" dirty="0" err="1"/>
              <a:t>oficjalnie</a:t>
            </a:r>
            <a:r>
              <a:rPr lang="en-GB" dirty="0"/>
              <a:t> </a:t>
            </a:r>
            <a:r>
              <a:rPr lang="en-GB" dirty="0" err="1"/>
              <a:t>wyznaczone</a:t>
            </a:r>
            <a:r>
              <a:rPr lang="pl-PL" dirty="0"/>
              <a:t> </a:t>
            </a:r>
            <a:r>
              <a:rPr lang="en-GB" dirty="0" err="1"/>
              <a:t>reguły</a:t>
            </a:r>
            <a:r>
              <a:rPr lang="en-GB" dirty="0"/>
              <a:t> </a:t>
            </a:r>
            <a:r>
              <a:rPr lang="en-GB" dirty="0" err="1"/>
              <a:t>drukowania</a:t>
            </a:r>
            <a:r>
              <a:rPr lang="en-GB" dirty="0"/>
              <a:t> ma</a:t>
            </a:r>
            <a:r>
              <a:rPr lang="pl-PL" dirty="0" err="1"/>
              <a:t>nuskryptów</a:t>
            </a:r>
            <a:r>
              <a:rPr lang="en-GB" dirty="0"/>
              <a:t> </a:t>
            </a:r>
            <a:r>
              <a:rPr lang="en-GB" dirty="0" err="1"/>
              <a:t>oraz</a:t>
            </a:r>
            <a:r>
              <a:rPr lang="en-GB" dirty="0"/>
              <a:t> </a:t>
            </a:r>
            <a:r>
              <a:rPr lang="en-GB" dirty="0" err="1"/>
              <a:t>współautorstwa</a:t>
            </a:r>
            <a:r>
              <a:rPr lang="en-GB" dirty="0"/>
              <a:t> (</a:t>
            </a:r>
            <a:r>
              <a:rPr lang="en-GB" dirty="0" err="1"/>
              <a:t>tzw</a:t>
            </a:r>
            <a:r>
              <a:rPr lang="en-GB" dirty="0"/>
              <a:t>.</a:t>
            </a:r>
            <a:r>
              <a:rPr lang="pl-PL" dirty="0"/>
              <a:t> </a:t>
            </a:r>
            <a:r>
              <a:rPr lang="en-GB" dirty="0"/>
              <a:t>Vancouver rules)</a:t>
            </a:r>
            <a:endParaRPr lang="pl-PL" dirty="0"/>
          </a:p>
          <a:p>
            <a:pPr algn="just"/>
            <a:endParaRPr lang="pl-PL" dirty="0"/>
          </a:p>
          <a:p>
            <a:pPr algn="just"/>
            <a:endParaRPr lang="pl-PL" dirty="0"/>
          </a:p>
          <a:p>
            <a:pPr algn="just"/>
            <a:r>
              <a:rPr lang="en-GB" b="1" dirty="0"/>
              <a:t>Vancouver rules </a:t>
            </a:r>
            <a:r>
              <a:rPr lang="pl-PL" dirty="0"/>
              <a:t>ustalone </a:t>
            </a:r>
            <a:r>
              <a:rPr lang="en-GB" dirty="0" err="1"/>
              <a:t>zostały</a:t>
            </a:r>
            <a:r>
              <a:rPr lang="en-GB" dirty="0"/>
              <a:t> </a:t>
            </a:r>
            <a:r>
              <a:rPr lang="en-GB" dirty="0" err="1"/>
              <a:t>przez</a:t>
            </a:r>
            <a:r>
              <a:rPr lang="en-GB" dirty="0"/>
              <a:t> International Committee</a:t>
            </a:r>
            <a:r>
              <a:rPr lang="pl-PL" dirty="0"/>
              <a:t> </a:t>
            </a:r>
            <a:r>
              <a:rPr lang="en-GB" dirty="0"/>
              <a:t>of Medical Journal Editors </a:t>
            </a:r>
            <a:endParaRPr lang="pl-PL" dirty="0"/>
          </a:p>
          <a:p>
            <a:pPr algn="just"/>
            <a:r>
              <a:rPr lang="en-GB" dirty="0" err="1"/>
              <a:t>i</a:t>
            </a:r>
            <a:r>
              <a:rPr lang="en-GB" dirty="0"/>
              <a:t> </a:t>
            </a:r>
            <a:r>
              <a:rPr lang="en-GB" dirty="0" err="1"/>
              <a:t>obowiązują</a:t>
            </a:r>
            <a:r>
              <a:rPr lang="pl-PL" dirty="0"/>
              <a:t> </a:t>
            </a:r>
            <a:r>
              <a:rPr lang="en-GB" u="sng" dirty="0"/>
              <a:t>we </a:t>
            </a:r>
            <a:r>
              <a:rPr lang="en-GB" u="sng" dirty="0" err="1"/>
              <a:t>wszystkich</a:t>
            </a:r>
            <a:r>
              <a:rPr lang="pl-PL" u="sng" dirty="0"/>
              <a:t> </a:t>
            </a:r>
            <a:r>
              <a:rPr lang="en-GB" u="sng" dirty="0" err="1"/>
              <a:t>czasopismach</a:t>
            </a:r>
            <a:r>
              <a:rPr lang="pl-PL" u="sng" dirty="0"/>
              <a:t> </a:t>
            </a:r>
            <a:r>
              <a:rPr lang="en-GB" b="1" u="sng" dirty="0" err="1"/>
              <a:t>listy</a:t>
            </a:r>
            <a:r>
              <a:rPr lang="en-GB" b="1" u="sng" dirty="0"/>
              <a:t> </a:t>
            </a:r>
            <a:r>
              <a:rPr lang="en-GB" b="1" u="sng" dirty="0" err="1"/>
              <a:t>filadelfijskiej</a:t>
            </a:r>
            <a:r>
              <a:rPr lang="en-GB" dirty="0"/>
              <a:t>.</a:t>
            </a:r>
          </a:p>
        </p:txBody>
      </p:sp>
      <p:sp>
        <p:nvSpPr>
          <p:cNvPr id="7" name="pole tekstowe 6"/>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Tree>
    <p:extLst>
      <p:ext uri="{BB962C8B-B14F-4D97-AF65-F5344CB8AC3E}">
        <p14:creationId xmlns:p14="http://schemas.microsoft.com/office/powerpoint/2010/main" val="269611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323528" y="836712"/>
            <a:ext cx="8352928" cy="2492990"/>
          </a:xfrm>
          <a:prstGeom prst="rect">
            <a:avLst/>
          </a:prstGeom>
          <a:noFill/>
        </p:spPr>
        <p:txBody>
          <a:bodyPr wrap="square" rtlCol="0">
            <a:spAutoFit/>
          </a:bodyPr>
          <a:lstStyle/>
          <a:p>
            <a:pPr algn="just"/>
            <a:r>
              <a:rPr lang="pl-PL" sz="1600" b="1" dirty="0"/>
              <a:t>Lista filadelfijska</a:t>
            </a:r>
            <a:r>
              <a:rPr lang="pl-PL" sz="1600" dirty="0"/>
              <a:t> – polskie określenie ministerialnej (</a:t>
            </a:r>
            <a:r>
              <a:rPr lang="pl-PL" sz="1600" dirty="0" err="1"/>
              <a:t>MNiSW</a:t>
            </a:r>
            <a:r>
              <a:rPr lang="pl-PL" sz="1600" dirty="0"/>
              <a:t>) listy czasopism naukowych odnoszonych do listy czasopism, które przeszły proces oceny i są uwzględniane przez bazy </a:t>
            </a:r>
            <a:r>
              <a:rPr lang="pl-PL" sz="1600" i="1" dirty="0" err="1">
                <a:hlinkClick r:id="rId2" tooltip="Institute for Scientific Information"/>
              </a:rPr>
              <a:t>Institute</a:t>
            </a:r>
            <a:r>
              <a:rPr lang="pl-PL" sz="1600" i="1" dirty="0">
                <a:hlinkClick r:id="rId2" tooltip="Institute for Scientific Information"/>
              </a:rPr>
              <a:t> for </a:t>
            </a:r>
            <a:r>
              <a:rPr lang="pl-PL" sz="1600" i="1" dirty="0" err="1">
                <a:hlinkClick r:id="rId2" tooltip="Institute for Scientific Information"/>
              </a:rPr>
              <a:t>Scientific</a:t>
            </a:r>
            <a:r>
              <a:rPr lang="pl-PL" sz="1600" i="1" dirty="0">
                <a:hlinkClick r:id="rId2" tooltip="Institute for Scientific Information"/>
              </a:rPr>
              <a:t> Information</a:t>
            </a:r>
            <a:r>
              <a:rPr lang="pl-PL" sz="1600" dirty="0"/>
              <a:t> (ISI). </a:t>
            </a:r>
          </a:p>
          <a:p>
            <a:pPr algn="just"/>
            <a:r>
              <a:rPr lang="pl-PL" sz="1400" dirty="0"/>
              <a:t>Nazwę </a:t>
            </a:r>
            <a:r>
              <a:rPr lang="pl-PL" sz="1400" i="1" dirty="0"/>
              <a:t>lista filadelfijska</a:t>
            </a:r>
            <a:r>
              <a:rPr lang="pl-PL" sz="1400" dirty="0"/>
              <a:t> wprowadził Andrzej Kajetan Wróblewski</a:t>
            </a:r>
          </a:p>
          <a:p>
            <a:pPr algn="just"/>
            <a:endParaRPr lang="pl-PL" dirty="0"/>
          </a:p>
          <a:p>
            <a:pPr algn="just"/>
            <a:r>
              <a:rPr lang="pl-PL" sz="1400" dirty="0"/>
              <a:t>Termin ten często jest błędnie używany na określenie listy czasopism, które mają obliczony wskaźnik </a:t>
            </a:r>
            <a:r>
              <a:rPr lang="pl-PL" sz="1400" dirty="0" err="1">
                <a:hlinkClick r:id="rId3" tooltip="Impact factor"/>
              </a:rPr>
              <a:t>Impact</a:t>
            </a:r>
            <a:r>
              <a:rPr lang="pl-PL" sz="1400" dirty="0">
                <a:hlinkClick r:id="rId3" tooltip="Impact factor"/>
              </a:rPr>
              <a:t> </a:t>
            </a:r>
            <a:r>
              <a:rPr lang="pl-PL" sz="1400" dirty="0" err="1">
                <a:hlinkClick r:id="rId3" tooltip="Impact factor"/>
              </a:rPr>
              <a:t>factor</a:t>
            </a:r>
            <a:r>
              <a:rPr lang="pl-PL" sz="1400" dirty="0"/>
              <a:t> (IF). Wartości IF podawane są raz do roku w bazie </a:t>
            </a:r>
            <a:r>
              <a:rPr lang="pl-PL" sz="1400" dirty="0" err="1">
                <a:hlinkClick r:id="rId4" tooltip="Journal Citation Reports"/>
              </a:rPr>
              <a:t>Journal</a:t>
            </a:r>
            <a:r>
              <a:rPr lang="pl-PL" sz="1400" dirty="0">
                <a:hlinkClick r:id="rId4" tooltip="Journal Citation Reports"/>
              </a:rPr>
              <a:t> </a:t>
            </a:r>
            <a:r>
              <a:rPr lang="pl-PL" sz="1400" dirty="0" err="1">
                <a:hlinkClick r:id="rId4" tooltip="Journal Citation Reports"/>
              </a:rPr>
              <a:t>Citation</a:t>
            </a:r>
            <a:r>
              <a:rPr lang="pl-PL" sz="1400" dirty="0">
                <a:hlinkClick r:id="rId4" tooltip="Journal Citation Reports"/>
              </a:rPr>
              <a:t> </a:t>
            </a:r>
            <a:r>
              <a:rPr lang="pl-PL" sz="1400" dirty="0" err="1">
                <a:hlinkClick r:id="rId4" tooltip="Journal Citation Reports"/>
              </a:rPr>
              <a:t>Reports</a:t>
            </a:r>
            <a:r>
              <a:rPr lang="pl-PL" sz="1400" dirty="0"/>
              <a:t> (JCR) prowadzonej przez ISI. </a:t>
            </a:r>
          </a:p>
          <a:p>
            <a:pPr algn="just"/>
            <a:endParaRPr lang="pl-PL" dirty="0"/>
          </a:p>
          <a:p>
            <a:pPr algn="just"/>
            <a:r>
              <a:rPr lang="pl-PL" sz="1600" dirty="0"/>
              <a:t>W innych krajach analogiem Listy filadelfijskiej jest </a:t>
            </a:r>
            <a:r>
              <a:rPr lang="pl-PL" sz="1600" dirty="0">
                <a:hlinkClick r:id="rId5" tooltip="ISI Master Journal List"/>
              </a:rPr>
              <a:t>ISI Master </a:t>
            </a:r>
            <a:r>
              <a:rPr lang="pl-PL" sz="1600" dirty="0" err="1">
                <a:hlinkClick r:id="rId5" tooltip="ISI Master Journal List"/>
              </a:rPr>
              <a:t>Journal</a:t>
            </a:r>
            <a:r>
              <a:rPr lang="pl-PL" sz="1600" dirty="0">
                <a:hlinkClick r:id="rId5" tooltip="ISI Master Journal List"/>
              </a:rPr>
              <a:t> List</a:t>
            </a:r>
            <a:endParaRPr lang="pl-PL" sz="1600" dirty="0"/>
          </a:p>
        </p:txBody>
      </p:sp>
      <p:sp>
        <p:nvSpPr>
          <p:cNvPr id="4" name="pole tekstowe 3"/>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
        <p:nvSpPr>
          <p:cNvPr id="5" name="pole tekstowe 4"/>
          <p:cNvSpPr txBox="1"/>
          <p:nvPr/>
        </p:nvSpPr>
        <p:spPr>
          <a:xfrm>
            <a:off x="323528" y="3573016"/>
            <a:ext cx="8424936" cy="3170099"/>
          </a:xfrm>
          <a:prstGeom prst="rect">
            <a:avLst/>
          </a:prstGeom>
          <a:noFill/>
        </p:spPr>
        <p:txBody>
          <a:bodyPr wrap="square" rtlCol="0">
            <a:spAutoFit/>
          </a:bodyPr>
          <a:lstStyle/>
          <a:p>
            <a:pPr algn="just"/>
            <a:r>
              <a:rPr lang="pl-PL" sz="1600" dirty="0"/>
              <a:t>Na Liście filadelfijskiej opiera się (obowiązujący nas)</a:t>
            </a:r>
          </a:p>
          <a:p>
            <a:pPr algn="just"/>
            <a:r>
              <a:rPr lang="pl-PL" sz="1600" b="1" dirty="0"/>
              <a:t>Wykaz czasopism punktowanych przez Ministerstwo Nauki i Szkolnictwa Wyższego</a:t>
            </a:r>
          </a:p>
          <a:p>
            <a:pPr algn="just"/>
            <a:r>
              <a:rPr lang="pl-PL" sz="1600" dirty="0"/>
              <a:t> – lista czasopism naukowych, które są uwzględniane przy ocenie parametrycznej placówek naukowych, uczelni, instytutów, jednostek badawczo-rozwojowych finansowanych przez Ministerstwo Nauki i Szkolnictwa Wyższego.</a:t>
            </a:r>
          </a:p>
          <a:p>
            <a:pPr algn="just"/>
            <a:endParaRPr lang="pl-PL" sz="1600" dirty="0"/>
          </a:p>
          <a:p>
            <a:pPr algn="just"/>
            <a:r>
              <a:rPr lang="pl-PL" sz="1600" dirty="0"/>
              <a:t>Aktualny wykaz został opublikowany 26 stycznia 2017</a:t>
            </a:r>
            <a:r>
              <a:rPr lang="pl-PL" baseline="30000" dirty="0">
                <a:hlinkClick r:id="rId6"/>
              </a:rPr>
              <a:t>[Wykaz czasopism naukowych zawierający historię czasopisma z publikowanych wykazów za lata 2013-2016. </a:t>
            </a:r>
            <a:r>
              <a:rPr lang="pl-PL" baseline="30000" dirty="0" err="1">
                <a:hlinkClick r:id="rId6"/>
              </a:rPr>
              <a:t>MNiSW</a:t>
            </a:r>
            <a:r>
              <a:rPr lang="pl-PL" baseline="30000" dirty="0">
                <a:hlinkClick r:id="rId6"/>
              </a:rPr>
              <a:t>, 26 stycznia 2017. [dostęp 2017-10-30].</a:t>
            </a:r>
            <a:r>
              <a:rPr lang="pl-PL" dirty="0"/>
              <a:t>. </a:t>
            </a:r>
            <a:r>
              <a:rPr lang="pl-PL" sz="1000" dirty="0">
                <a:hlinkClick r:id="rId7"/>
              </a:rPr>
              <a:t>http://www.bip.nauka.gov.pl/wykaz-czasopism-naukowych/</a:t>
            </a:r>
            <a:endParaRPr lang="pl-PL" sz="1000" dirty="0"/>
          </a:p>
          <a:p>
            <a:pPr algn="just"/>
            <a:endParaRPr lang="pl-PL" sz="1200" dirty="0"/>
          </a:p>
          <a:p>
            <a:pPr algn="just"/>
            <a:r>
              <a:rPr lang="pl-PL" sz="1600" dirty="0"/>
              <a:t>W ocenie parametrycznej uwzględniany jest dorobek naukowy jednostki, między innymi na podstawie liczby punktów przyznanych publikacjom, których autorami są pracownicy danej jednostki. </a:t>
            </a:r>
          </a:p>
        </p:txBody>
      </p:sp>
    </p:spTree>
    <p:extLst>
      <p:ext uri="{BB962C8B-B14F-4D97-AF65-F5344CB8AC3E}">
        <p14:creationId xmlns:p14="http://schemas.microsoft.com/office/powerpoint/2010/main" val="2037955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
        <p:nvSpPr>
          <p:cNvPr id="4" name="pole tekstowe 3"/>
          <p:cNvSpPr txBox="1"/>
          <p:nvPr/>
        </p:nvSpPr>
        <p:spPr>
          <a:xfrm>
            <a:off x="323528" y="908720"/>
            <a:ext cx="8640960" cy="2369880"/>
          </a:xfrm>
          <a:prstGeom prst="rect">
            <a:avLst/>
          </a:prstGeom>
          <a:noFill/>
        </p:spPr>
        <p:txBody>
          <a:bodyPr wrap="square" rtlCol="0">
            <a:spAutoFit/>
          </a:bodyPr>
          <a:lstStyle/>
          <a:p>
            <a:pPr algn="just">
              <a:spcAft>
                <a:spcPts val="1200"/>
              </a:spcAft>
            </a:pPr>
            <a:r>
              <a:rPr lang="en-GB" b="1" dirty="0"/>
              <a:t>Vancouver rules </a:t>
            </a:r>
            <a:endParaRPr lang="pl-PL" b="1" dirty="0"/>
          </a:p>
          <a:p>
            <a:pPr algn="just">
              <a:spcAft>
                <a:spcPts val="1200"/>
              </a:spcAft>
            </a:pPr>
            <a:r>
              <a:rPr lang="en-GB" dirty="0" err="1"/>
              <a:t>autorstwo</a:t>
            </a:r>
            <a:r>
              <a:rPr lang="en-GB" dirty="0"/>
              <a:t> </a:t>
            </a:r>
            <a:r>
              <a:rPr lang="en-GB" dirty="0" err="1"/>
              <a:t>artykułu</a:t>
            </a:r>
            <a:r>
              <a:rPr lang="pl-PL" dirty="0"/>
              <a:t> </a:t>
            </a:r>
            <a:r>
              <a:rPr lang="en-GB" dirty="0" err="1"/>
              <a:t>powinno</a:t>
            </a:r>
            <a:r>
              <a:rPr lang="en-GB" dirty="0"/>
              <a:t> </a:t>
            </a:r>
            <a:r>
              <a:rPr lang="en-GB" dirty="0" err="1"/>
              <a:t>być</a:t>
            </a:r>
            <a:r>
              <a:rPr lang="en-GB" dirty="0"/>
              <a:t> </a:t>
            </a:r>
            <a:r>
              <a:rPr lang="en-GB" dirty="0" err="1"/>
              <a:t>poparte</a:t>
            </a:r>
            <a:r>
              <a:rPr lang="en-GB" dirty="0"/>
              <a:t> </a:t>
            </a:r>
            <a:r>
              <a:rPr lang="en-GB" dirty="0" err="1"/>
              <a:t>znaczącym</a:t>
            </a:r>
            <a:r>
              <a:rPr lang="pl-PL" dirty="0"/>
              <a:t> </a:t>
            </a:r>
            <a:r>
              <a:rPr lang="en-GB" dirty="0" err="1"/>
              <a:t>wkładem</a:t>
            </a:r>
            <a:r>
              <a:rPr lang="en-GB" dirty="0"/>
              <a:t> </a:t>
            </a:r>
            <a:r>
              <a:rPr lang="en-GB" dirty="0" err="1"/>
              <a:t>przy</a:t>
            </a:r>
            <a:r>
              <a:rPr lang="en-GB" dirty="0"/>
              <a:t>:</a:t>
            </a:r>
          </a:p>
          <a:p>
            <a:pPr algn="just">
              <a:spcAft>
                <a:spcPts val="1200"/>
              </a:spcAft>
            </a:pPr>
            <a:r>
              <a:rPr lang="en-GB" dirty="0"/>
              <a:t>● </a:t>
            </a:r>
            <a:r>
              <a:rPr lang="pl-PL" dirty="0"/>
              <a:t> </a:t>
            </a:r>
            <a:r>
              <a:rPr lang="en-GB" b="1" dirty="0" err="1"/>
              <a:t>opracowaniu</a:t>
            </a:r>
            <a:r>
              <a:rPr lang="en-GB" b="1" dirty="0"/>
              <a:t> </a:t>
            </a:r>
            <a:r>
              <a:rPr lang="en-GB" b="1" dirty="0" err="1"/>
              <a:t>koncepcji</a:t>
            </a:r>
            <a:r>
              <a:rPr lang="en-GB" b="1" dirty="0"/>
              <a:t> </a:t>
            </a:r>
            <a:r>
              <a:rPr lang="en-GB" b="1" dirty="0" err="1"/>
              <a:t>i</a:t>
            </a:r>
            <a:r>
              <a:rPr lang="en-GB" b="1" dirty="0"/>
              <a:t> </a:t>
            </a:r>
            <a:r>
              <a:rPr lang="en-GB" b="1" dirty="0" err="1"/>
              <a:t>projektu</a:t>
            </a:r>
            <a:r>
              <a:rPr lang="pl-PL" b="1" dirty="0"/>
              <a:t> pracy lub analizy i interpretacji </a:t>
            </a:r>
            <a:r>
              <a:rPr lang="en-GB" b="1" dirty="0" err="1"/>
              <a:t>danych</a:t>
            </a:r>
            <a:r>
              <a:rPr lang="en-GB" b="1" dirty="0"/>
              <a:t>;</a:t>
            </a:r>
          </a:p>
          <a:p>
            <a:pPr marL="266700" indent="-266700" algn="just">
              <a:spcAft>
                <a:spcPts val="1200"/>
              </a:spcAft>
            </a:pPr>
            <a:r>
              <a:rPr lang="en-GB" dirty="0"/>
              <a:t>●</a:t>
            </a:r>
            <a:r>
              <a:rPr lang="pl-PL" dirty="0"/>
              <a:t> </a:t>
            </a:r>
            <a:r>
              <a:rPr lang="en-GB" b="1" dirty="0" err="1"/>
              <a:t>napisaniu</a:t>
            </a:r>
            <a:r>
              <a:rPr lang="en-GB" b="1" dirty="0"/>
              <a:t> </a:t>
            </a:r>
            <a:r>
              <a:rPr lang="en-GB" b="1" dirty="0" err="1"/>
              <a:t>pierwszej</a:t>
            </a:r>
            <a:r>
              <a:rPr lang="en-GB" b="1" dirty="0"/>
              <a:t> </a:t>
            </a:r>
            <a:r>
              <a:rPr lang="en-GB" b="1" dirty="0" err="1"/>
              <a:t>wersji</a:t>
            </a:r>
            <a:r>
              <a:rPr lang="en-GB" b="1" dirty="0"/>
              <a:t> </a:t>
            </a:r>
            <a:r>
              <a:rPr lang="en-GB" b="1" dirty="0" err="1"/>
              <a:t>artykułu</a:t>
            </a:r>
            <a:r>
              <a:rPr lang="pl-PL" b="1" dirty="0"/>
              <a:t> lub poprawianiu go z wniesieniem  </a:t>
            </a:r>
            <a:r>
              <a:rPr lang="en-GB" b="1" dirty="0" err="1"/>
              <a:t>ważnej</a:t>
            </a:r>
            <a:r>
              <a:rPr lang="en-GB" b="1" dirty="0"/>
              <a:t> </a:t>
            </a:r>
            <a:r>
              <a:rPr lang="en-GB" b="1" dirty="0" err="1"/>
              <a:t>intelektualnie</a:t>
            </a:r>
            <a:r>
              <a:rPr lang="en-GB" b="1" dirty="0"/>
              <a:t> </a:t>
            </a:r>
            <a:r>
              <a:rPr lang="en-GB" b="1" dirty="0" err="1"/>
              <a:t>zawartości</a:t>
            </a:r>
            <a:r>
              <a:rPr lang="en-GB" b="1" dirty="0"/>
              <a:t>;</a:t>
            </a:r>
          </a:p>
          <a:p>
            <a:pPr algn="just">
              <a:spcAft>
                <a:spcPts val="1200"/>
              </a:spcAft>
            </a:pPr>
            <a:r>
              <a:rPr lang="en-GB" dirty="0"/>
              <a:t>● </a:t>
            </a:r>
            <a:r>
              <a:rPr lang="pl-PL" dirty="0"/>
              <a:t> </a:t>
            </a:r>
            <a:r>
              <a:rPr lang="en-GB" b="1" dirty="0" err="1"/>
              <a:t>pracy</a:t>
            </a:r>
            <a:r>
              <a:rPr lang="en-GB" b="1" dirty="0"/>
              <a:t> w </a:t>
            </a:r>
            <a:r>
              <a:rPr lang="en-GB" b="1" dirty="0" err="1"/>
              <a:t>końcowej</a:t>
            </a:r>
            <a:r>
              <a:rPr lang="en-GB" b="1" dirty="0"/>
              <a:t>, </a:t>
            </a:r>
            <a:r>
              <a:rPr lang="en-GB" b="1" dirty="0" err="1"/>
              <a:t>przeznaczonej</a:t>
            </a:r>
            <a:r>
              <a:rPr lang="pl-PL" b="1" dirty="0"/>
              <a:t> już do opublikowania, wersji manuskryptu.</a:t>
            </a:r>
            <a:endParaRPr lang="en-GB" b="1" dirty="0"/>
          </a:p>
        </p:txBody>
      </p:sp>
      <p:sp>
        <p:nvSpPr>
          <p:cNvPr id="5" name="pole tekstowe 4"/>
          <p:cNvSpPr txBox="1"/>
          <p:nvPr/>
        </p:nvSpPr>
        <p:spPr>
          <a:xfrm>
            <a:off x="357461" y="3429000"/>
            <a:ext cx="8352928" cy="3293209"/>
          </a:xfrm>
          <a:prstGeom prst="rect">
            <a:avLst/>
          </a:prstGeom>
          <a:noFill/>
        </p:spPr>
        <p:txBody>
          <a:bodyPr wrap="square" rtlCol="0">
            <a:spAutoFit/>
          </a:bodyPr>
          <a:lstStyle/>
          <a:p>
            <a:r>
              <a:rPr lang="pl-PL" sz="1600" u="sng" dirty="0"/>
              <a:t>Te trzy warunki muszą być spełnione </a:t>
            </a:r>
            <a:r>
              <a:rPr lang="en-GB" sz="1600" u="sng" dirty="0" err="1"/>
              <a:t>łącznie</a:t>
            </a:r>
            <a:r>
              <a:rPr lang="pl-PL" sz="1600" dirty="0"/>
              <a:t>.</a:t>
            </a:r>
          </a:p>
          <a:p>
            <a:endParaRPr lang="pl-PL" sz="1600" dirty="0"/>
          </a:p>
          <a:p>
            <a:r>
              <a:rPr lang="pl-PL" sz="1600" dirty="0"/>
              <a:t>Za każdą część pracy, niezbędną do opracowania wniosków, musi być odpowiedzialny co </a:t>
            </a:r>
            <a:r>
              <a:rPr lang="en-GB" sz="1600" dirty="0" err="1"/>
              <a:t>najmniej</a:t>
            </a:r>
            <a:r>
              <a:rPr lang="en-GB" sz="1600" dirty="0"/>
              <a:t> </a:t>
            </a:r>
            <a:r>
              <a:rPr lang="en-GB" sz="1600" dirty="0" err="1"/>
              <a:t>jeden</a:t>
            </a:r>
            <a:r>
              <a:rPr lang="en-GB" sz="1600" dirty="0"/>
              <a:t> </a:t>
            </a:r>
            <a:r>
              <a:rPr lang="en-GB" sz="1600" dirty="0" err="1"/>
              <a:t>ze</a:t>
            </a:r>
            <a:r>
              <a:rPr lang="en-GB" sz="1600" dirty="0"/>
              <a:t> </a:t>
            </a:r>
            <a:r>
              <a:rPr lang="en-GB" sz="1600" dirty="0" err="1"/>
              <a:t>współautorów</a:t>
            </a:r>
            <a:r>
              <a:rPr lang="en-GB" sz="1600" dirty="0"/>
              <a:t>.</a:t>
            </a:r>
            <a:endParaRPr lang="pl-PL" sz="1600" dirty="0"/>
          </a:p>
          <a:p>
            <a:endParaRPr lang="pl-PL" sz="1600" dirty="0"/>
          </a:p>
          <a:p>
            <a:r>
              <a:rPr lang="pl-PL" sz="1600" b="1" dirty="0"/>
              <a:t>NIE</a:t>
            </a:r>
            <a:r>
              <a:rPr lang="pl-PL" sz="1600" dirty="0"/>
              <a:t> uprawnia do </a:t>
            </a:r>
            <a:r>
              <a:rPr lang="en-GB" sz="1600" dirty="0" err="1"/>
              <a:t>współautorstwa</a:t>
            </a:r>
            <a:r>
              <a:rPr lang="en-GB" sz="1600" dirty="0"/>
              <a:t> </a:t>
            </a:r>
            <a:r>
              <a:rPr lang="en-GB" sz="1600" dirty="0" err="1"/>
              <a:t>pracy</a:t>
            </a:r>
            <a:r>
              <a:rPr lang="pl-PL" sz="1600" dirty="0"/>
              <a:t>:</a:t>
            </a:r>
          </a:p>
          <a:p>
            <a:pPr marL="285750" indent="-285750">
              <a:buFont typeface="Arial" panose="020B0604020202020204" pitchFamily="34" charset="0"/>
              <a:buChar char="•"/>
            </a:pPr>
            <a:r>
              <a:rPr lang="pl-PL" sz="1600" dirty="0"/>
              <a:t>u</a:t>
            </a:r>
            <a:r>
              <a:rPr lang="en-GB" sz="1600" dirty="0" err="1"/>
              <a:t>czestnictwo</a:t>
            </a:r>
            <a:r>
              <a:rPr lang="en-GB" sz="1600" dirty="0"/>
              <a:t> </a:t>
            </a:r>
            <a:r>
              <a:rPr lang="en-GB" sz="1600" dirty="0" err="1"/>
              <a:t>ograniczone</a:t>
            </a:r>
            <a:r>
              <a:rPr lang="pl-PL" sz="1600" dirty="0"/>
              <a:t> tylko do zapewnienia funduszy do badań</a:t>
            </a:r>
          </a:p>
          <a:p>
            <a:pPr marL="285750" indent="-285750">
              <a:buFont typeface="Arial" panose="020B0604020202020204" pitchFamily="34" charset="0"/>
              <a:buChar char="•"/>
            </a:pPr>
            <a:r>
              <a:rPr lang="pl-PL" sz="1600" dirty="0"/>
              <a:t>udział techniczny i zbieranie danych</a:t>
            </a:r>
            <a:r>
              <a:rPr lang="en-GB" sz="1600" dirty="0"/>
              <a:t> </a:t>
            </a:r>
            <a:endParaRPr lang="pl-PL" sz="1600" dirty="0"/>
          </a:p>
          <a:p>
            <a:pPr marL="285750" indent="-285750">
              <a:buFont typeface="Arial" panose="020B0604020202020204" pitchFamily="34" charset="0"/>
              <a:buChar char="•"/>
            </a:pPr>
            <a:r>
              <a:rPr lang="pl-PL" sz="1600" dirty="0"/>
              <a:t>o</a:t>
            </a:r>
            <a:r>
              <a:rPr lang="en-GB" sz="1600" dirty="0" err="1"/>
              <a:t>gólny</a:t>
            </a:r>
            <a:r>
              <a:rPr lang="en-GB" sz="1600" dirty="0"/>
              <a:t> </a:t>
            </a:r>
            <a:r>
              <a:rPr lang="en-GB" sz="1600" dirty="0" err="1"/>
              <a:t>nadzór</a:t>
            </a:r>
            <a:r>
              <a:rPr lang="pl-PL" sz="1600" dirty="0"/>
              <a:t> nad grupą badawczą</a:t>
            </a:r>
          </a:p>
          <a:p>
            <a:endParaRPr lang="pl-PL" sz="1600" dirty="0"/>
          </a:p>
          <a:p>
            <a:pPr algn="ctr"/>
            <a:r>
              <a:rPr lang="en-GB" sz="1600" b="1" i="1" dirty="0" err="1"/>
              <a:t>Brak</a:t>
            </a:r>
            <a:r>
              <a:rPr lang="en-GB" sz="1600" b="1" i="1" dirty="0"/>
              <a:t> </a:t>
            </a:r>
            <a:r>
              <a:rPr lang="en-GB" sz="1600" b="1" i="1" dirty="0" err="1"/>
              <a:t>poszanowania</a:t>
            </a:r>
            <a:r>
              <a:rPr lang="en-GB" sz="1600" b="1" i="1" dirty="0"/>
              <a:t> </a:t>
            </a:r>
            <a:r>
              <a:rPr lang="en-GB" sz="1600" b="1" i="1" dirty="0" err="1"/>
              <a:t>dla</a:t>
            </a:r>
            <a:r>
              <a:rPr lang="en-GB" sz="1600" b="1" i="1" dirty="0"/>
              <a:t> </a:t>
            </a:r>
            <a:r>
              <a:rPr lang="en-GB" sz="1600" b="1" i="1" dirty="0" err="1"/>
              <a:t>czyjegoś</a:t>
            </a:r>
            <a:r>
              <a:rPr lang="pl-PL" sz="1600" b="1" i="1" dirty="0"/>
              <a:t> wysiłku intelektualnego, jak i badawczego </a:t>
            </a:r>
            <a:r>
              <a:rPr lang="en-GB" sz="1600" b="1" i="1" dirty="0"/>
              <a:t>oraz </a:t>
            </a:r>
            <a:r>
              <a:rPr lang="en-GB" sz="1600" b="1" i="1" dirty="0" err="1"/>
              <a:t>przywłaszczanie</a:t>
            </a:r>
            <a:r>
              <a:rPr lang="en-GB" sz="1600" b="1" i="1" dirty="0"/>
              <a:t> </a:t>
            </a:r>
            <a:r>
              <a:rPr lang="en-GB" sz="1600" b="1" i="1" dirty="0" err="1"/>
              <a:t>cudzych</a:t>
            </a:r>
            <a:r>
              <a:rPr lang="pl-PL" sz="1600" b="1" i="1" dirty="0"/>
              <a:t> </a:t>
            </a:r>
            <a:r>
              <a:rPr lang="en-GB" sz="1600" b="1" i="1" dirty="0" err="1"/>
              <a:t>myśli</a:t>
            </a:r>
            <a:r>
              <a:rPr lang="en-GB" sz="1600" b="1" i="1" dirty="0"/>
              <a:t> </a:t>
            </a:r>
            <a:r>
              <a:rPr lang="en-GB" sz="1600" b="1" i="1" dirty="0" err="1"/>
              <a:t>powodują</a:t>
            </a:r>
            <a:r>
              <a:rPr lang="en-GB" sz="1600" b="1" i="1" dirty="0"/>
              <a:t> </a:t>
            </a:r>
            <a:r>
              <a:rPr lang="en-GB" sz="1600" b="1" i="1" dirty="0" err="1"/>
              <a:t>upadek</a:t>
            </a:r>
            <a:r>
              <a:rPr lang="en-GB" sz="1600" b="1" i="1" dirty="0"/>
              <a:t> </a:t>
            </a:r>
            <a:r>
              <a:rPr lang="en-GB" sz="1600" b="1" i="1" dirty="0" err="1"/>
              <a:t>rzetelności</a:t>
            </a:r>
            <a:r>
              <a:rPr lang="pl-PL" sz="1600" b="1" i="1" dirty="0"/>
              <a:t> </a:t>
            </a:r>
            <a:r>
              <a:rPr lang="en-GB" sz="1600" b="1" i="1" dirty="0" err="1"/>
              <a:t>naukowej</a:t>
            </a:r>
            <a:r>
              <a:rPr lang="en-GB" sz="1600" b="1" i="1" dirty="0"/>
              <a:t> </a:t>
            </a:r>
            <a:r>
              <a:rPr lang="en-GB" sz="1600" b="1" i="1" dirty="0" err="1"/>
              <a:t>i</a:t>
            </a:r>
            <a:r>
              <a:rPr lang="en-GB" sz="1600" b="1" i="1" dirty="0"/>
              <a:t> </a:t>
            </a:r>
            <a:r>
              <a:rPr lang="en-GB" sz="1600" b="1" i="1" dirty="0" err="1"/>
              <a:t>osłabianie</a:t>
            </a:r>
            <a:r>
              <a:rPr lang="en-GB" sz="1600" b="1" i="1" dirty="0"/>
              <a:t> </a:t>
            </a:r>
            <a:r>
              <a:rPr lang="en-GB" sz="1600" b="1" i="1" dirty="0" err="1"/>
              <a:t>poszczególnych</a:t>
            </a:r>
            <a:r>
              <a:rPr lang="pl-PL" sz="1600" b="1" i="1" dirty="0"/>
              <a:t> </a:t>
            </a:r>
            <a:r>
              <a:rPr lang="en-GB" sz="1600" b="1" i="1" dirty="0" err="1"/>
              <a:t>dyscyplin</a:t>
            </a:r>
            <a:r>
              <a:rPr lang="en-GB" sz="1600" b="1" i="1" dirty="0"/>
              <a:t> </a:t>
            </a:r>
            <a:r>
              <a:rPr lang="en-GB" sz="1600" b="1" i="1" dirty="0" err="1"/>
              <a:t>naukowych</a:t>
            </a:r>
            <a:r>
              <a:rPr lang="en-GB" sz="1600" b="1" i="1" dirty="0"/>
              <a:t>.</a:t>
            </a:r>
          </a:p>
        </p:txBody>
      </p:sp>
    </p:spTree>
    <p:extLst>
      <p:ext uri="{BB962C8B-B14F-4D97-AF65-F5344CB8AC3E}">
        <p14:creationId xmlns:p14="http://schemas.microsoft.com/office/powerpoint/2010/main" val="1183621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95536" y="2132856"/>
            <a:ext cx="8208912" cy="3139321"/>
          </a:xfrm>
          <a:prstGeom prst="rect">
            <a:avLst/>
          </a:prstGeom>
          <a:noFill/>
        </p:spPr>
        <p:txBody>
          <a:bodyPr wrap="square" rtlCol="0">
            <a:spAutoFit/>
          </a:bodyPr>
          <a:lstStyle/>
          <a:p>
            <a:r>
              <a:rPr lang="pl-PL" dirty="0"/>
              <a:t>Podziękowanie (</a:t>
            </a:r>
            <a:r>
              <a:rPr lang="pl-PL" b="1" dirty="0" err="1"/>
              <a:t>Acknowledgements</a:t>
            </a:r>
            <a:r>
              <a:rPr lang="pl-PL" dirty="0"/>
              <a:t>) :</a:t>
            </a:r>
            <a:br>
              <a:rPr lang="pl-PL" dirty="0"/>
            </a:br>
            <a:r>
              <a:rPr lang="pl-PL" dirty="0"/>
              <a:t>Większość czasopism zezwala (lub nawet zachęca) do uznania wkładu w projekt badawczy, tych który nie spełniają w/w warunków uznania autorstwa.</a:t>
            </a:r>
          </a:p>
          <a:p>
            <a:r>
              <a:rPr lang="pl-PL" dirty="0"/>
              <a:t/>
            </a:r>
            <a:br>
              <a:rPr lang="pl-PL" dirty="0"/>
            </a:br>
            <a:r>
              <a:rPr lang="pl-PL" dirty="0"/>
              <a:t>Wytyczne ICMJE stanowią:</a:t>
            </a:r>
          </a:p>
          <a:p>
            <a:r>
              <a:rPr lang="pl-PL" dirty="0"/>
              <a:t>„</a:t>
            </a:r>
            <a:r>
              <a:rPr lang="pl-PL" i="1" dirty="0"/>
              <a:t>Wszyscy inni, którzy przyczynili się do pracy, którzy nie są autorami, powinni zostać wymienieni w podziękowaniach, a to, co zrobili, powinno zostać opisane</a:t>
            </a:r>
            <a:r>
              <a:rPr lang="pl-PL" dirty="0"/>
              <a:t>”.</a:t>
            </a:r>
            <a:br>
              <a:rPr lang="pl-PL" dirty="0"/>
            </a:br>
            <a:endParaRPr lang="pl-PL" dirty="0"/>
          </a:p>
          <a:p>
            <a:r>
              <a:rPr lang="pl-PL" dirty="0"/>
              <a:t>Wszyscy wymienieni w ten sposób powinni być tego świadomi.</a:t>
            </a:r>
          </a:p>
          <a:p>
            <a:r>
              <a:rPr lang="pl-PL" dirty="0"/>
              <a:t>Niektóre czasopisma (głównie w USA) będą wymagały również podpisów/oświadczeń osób wymienionych w Podziękowaniach.</a:t>
            </a:r>
          </a:p>
        </p:txBody>
      </p:sp>
      <p:sp>
        <p:nvSpPr>
          <p:cNvPr id="3" name="pole tekstowe 2"/>
          <p:cNvSpPr txBox="1"/>
          <p:nvPr/>
        </p:nvSpPr>
        <p:spPr>
          <a:xfrm>
            <a:off x="395536" y="1124744"/>
            <a:ext cx="8748464" cy="646331"/>
          </a:xfrm>
          <a:prstGeom prst="rect">
            <a:avLst/>
          </a:prstGeom>
          <a:noFill/>
        </p:spPr>
        <p:txBody>
          <a:bodyPr wrap="square" rtlCol="0">
            <a:spAutoFit/>
          </a:bodyPr>
          <a:lstStyle/>
          <a:p>
            <a:r>
              <a:rPr lang="en-GB" b="1" dirty="0"/>
              <a:t>International</a:t>
            </a:r>
            <a:r>
              <a:rPr lang="pl-PL" b="1" dirty="0"/>
              <a:t> </a:t>
            </a:r>
            <a:r>
              <a:rPr lang="en-GB" b="1" dirty="0"/>
              <a:t>Committee of Medical Journal Editors (ICMJE), </a:t>
            </a:r>
            <a:endParaRPr lang="pl-PL" b="1" dirty="0"/>
          </a:p>
          <a:p>
            <a:r>
              <a:rPr lang="pl-PL" dirty="0"/>
              <a:t>(</a:t>
            </a:r>
            <a:r>
              <a:rPr lang="en-GB" b="1" dirty="0"/>
              <a:t>Vancouver group</a:t>
            </a:r>
            <a:r>
              <a:rPr lang="pl-PL" dirty="0"/>
              <a:t>)</a:t>
            </a:r>
            <a:endParaRPr lang="en-GB" dirty="0"/>
          </a:p>
        </p:txBody>
      </p:sp>
      <p:sp>
        <p:nvSpPr>
          <p:cNvPr id="4" name="pole tekstowe 3"/>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Tree>
    <p:extLst>
      <p:ext uri="{BB962C8B-B14F-4D97-AF65-F5344CB8AC3E}">
        <p14:creationId xmlns:p14="http://schemas.microsoft.com/office/powerpoint/2010/main" val="1830758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80306" y="1124744"/>
            <a:ext cx="8568952" cy="1815882"/>
          </a:xfrm>
          <a:prstGeom prst="rect">
            <a:avLst/>
          </a:prstGeom>
          <a:noFill/>
        </p:spPr>
        <p:txBody>
          <a:bodyPr wrap="square" rtlCol="0">
            <a:spAutoFit/>
          </a:bodyPr>
          <a:lstStyle/>
          <a:p>
            <a:pPr marL="285750" indent="-285750">
              <a:buFont typeface="Arial" panose="020B0604020202020204" pitchFamily="34" charset="0"/>
              <a:buChar char="•"/>
            </a:pPr>
            <a:r>
              <a:rPr lang="pl-PL" sz="1400" b="1" dirty="0"/>
              <a:t>Autor korespondencyjny/</a:t>
            </a:r>
            <a:r>
              <a:rPr lang="en-GB" sz="1400" b="1" dirty="0"/>
              <a:t>Corresponding author: </a:t>
            </a:r>
            <a:endParaRPr lang="pl-PL" sz="1400" b="1" dirty="0"/>
          </a:p>
          <a:p>
            <a:pPr algn="just"/>
            <a:r>
              <a:rPr lang="pl-PL" sz="1400" dirty="0"/>
              <a:t>Osoba, odpowiedzialna za całokształt publikacji wysyłanej do druku, która otrzymuje komentarze recenzentów i odpowiada na nie. Dane kontaktowe tej osoby są drukowane na artykule, aby również czytelnicy mogli poprosić o przedruki lub skontaktować się z grupą badawczą. </a:t>
            </a:r>
          </a:p>
          <a:p>
            <a:pPr algn="just"/>
            <a:r>
              <a:rPr lang="pl-PL" sz="1400" dirty="0"/>
              <a:t>Autor korespondencyjny jest utożsamiany ze stażem pracy, zazwyczaj jest to kierownik grupy badawczej lub jednostki badawczej (szef zespołu), ale może to być dowolny ze współautorów, ustalony na podstawie zgody wszystkich,  posiadający wystarczającą wiedzę do podjęcia tej roli. </a:t>
            </a:r>
          </a:p>
          <a:p>
            <a:pPr algn="just"/>
            <a:r>
              <a:rPr lang="pl-PL" sz="1400" dirty="0"/>
              <a:t>Redaktorzy czasopism postrzegają to jako rolę czysto administracyjną. </a:t>
            </a:r>
          </a:p>
        </p:txBody>
      </p:sp>
      <p:sp>
        <p:nvSpPr>
          <p:cNvPr id="4" name="pole tekstowe 3"/>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
        <p:nvSpPr>
          <p:cNvPr id="8" name="pole tekstowe 7"/>
          <p:cNvSpPr txBox="1"/>
          <p:nvPr/>
        </p:nvSpPr>
        <p:spPr>
          <a:xfrm>
            <a:off x="43794" y="764704"/>
            <a:ext cx="5536318" cy="338554"/>
          </a:xfrm>
          <a:prstGeom prst="rect">
            <a:avLst/>
          </a:prstGeom>
          <a:noFill/>
        </p:spPr>
        <p:txBody>
          <a:bodyPr wrap="square" rtlCol="0">
            <a:spAutoFit/>
          </a:bodyPr>
          <a:lstStyle/>
          <a:p>
            <a:r>
              <a:rPr lang="pl-PL" sz="1600" dirty="0"/>
              <a:t>KATEGORIE I ZASADY WSPÓŁAUTORSTWA</a:t>
            </a:r>
          </a:p>
        </p:txBody>
      </p:sp>
    </p:spTree>
    <p:extLst>
      <p:ext uri="{BB962C8B-B14F-4D97-AF65-F5344CB8AC3E}">
        <p14:creationId xmlns:p14="http://schemas.microsoft.com/office/powerpoint/2010/main" val="662893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80306" y="1124744"/>
            <a:ext cx="8568952" cy="1815882"/>
          </a:xfrm>
          <a:prstGeom prst="rect">
            <a:avLst/>
          </a:prstGeom>
          <a:noFill/>
        </p:spPr>
        <p:txBody>
          <a:bodyPr wrap="square" rtlCol="0">
            <a:spAutoFit/>
          </a:bodyPr>
          <a:lstStyle/>
          <a:p>
            <a:pPr marL="285750" indent="-285750">
              <a:buFont typeface="Arial" panose="020B0604020202020204" pitchFamily="34" charset="0"/>
              <a:buChar char="•"/>
            </a:pPr>
            <a:r>
              <a:rPr lang="pl-PL" sz="1400" b="1" dirty="0"/>
              <a:t>Autor korespondencyjny/</a:t>
            </a:r>
            <a:r>
              <a:rPr lang="en-GB" sz="1400" b="1" dirty="0"/>
              <a:t>Corresponding author: </a:t>
            </a:r>
            <a:endParaRPr lang="pl-PL" sz="1400" b="1" dirty="0"/>
          </a:p>
          <a:p>
            <a:pPr algn="just"/>
            <a:r>
              <a:rPr lang="pl-PL" sz="1400" dirty="0"/>
              <a:t>Osoba, odpowiedzialna za całokształt publikacji wysyłanej do druku, która otrzymuje komentarze recenzentów i odpowiada na nie. Dane kontaktowe tej osoby są drukowane na artykule, aby również czytelnicy mogli poprosić o przedruki lub skontaktować się z grupą badawczą. </a:t>
            </a:r>
          </a:p>
          <a:p>
            <a:pPr algn="just"/>
            <a:r>
              <a:rPr lang="pl-PL" sz="1400" dirty="0"/>
              <a:t>Autor korespondencyjny jest utożsamiany ze stażem pracy, zazwyczaj jest to kierownik grupy badawczej lub jednostki badawczej (szef zespołu), ale może to być dowolny ze współautorów, ustalony na podstawie zgody wszystkich,  posiadający wystarczającą wiedzę do podjęcia tej roli. </a:t>
            </a:r>
          </a:p>
          <a:p>
            <a:pPr algn="just"/>
            <a:r>
              <a:rPr lang="pl-PL" sz="1400" dirty="0"/>
              <a:t>Redaktorzy czasopism postrzegają to jako rolę czysto administracyjną. </a:t>
            </a:r>
          </a:p>
        </p:txBody>
      </p:sp>
      <p:sp>
        <p:nvSpPr>
          <p:cNvPr id="3" name="pole tekstowe 2"/>
          <p:cNvSpPr txBox="1"/>
          <p:nvPr/>
        </p:nvSpPr>
        <p:spPr>
          <a:xfrm>
            <a:off x="180306" y="2996952"/>
            <a:ext cx="8539658" cy="2031325"/>
          </a:xfrm>
          <a:prstGeom prst="rect">
            <a:avLst/>
          </a:prstGeom>
          <a:noFill/>
        </p:spPr>
        <p:txBody>
          <a:bodyPr wrap="square" rtlCol="0">
            <a:spAutoFit/>
          </a:bodyPr>
          <a:lstStyle/>
          <a:p>
            <a:pPr indent="361950">
              <a:buFont typeface="Arial" panose="020B0604020202020204" pitchFamily="34" charset="0"/>
              <a:buChar char="•"/>
            </a:pPr>
            <a:r>
              <a:rPr lang="pl-PL" sz="1400" b="1" dirty="0"/>
              <a:t>Pierwszy i ostatni autor/ </a:t>
            </a:r>
            <a:r>
              <a:rPr lang="en-GB" sz="1400" b="1" dirty="0"/>
              <a:t>First and last authors: </a:t>
            </a:r>
            <a:r>
              <a:rPr lang="pl-PL" sz="1400" dirty="0"/>
              <a:t/>
            </a:r>
            <a:br>
              <a:rPr lang="pl-PL" sz="1400" dirty="0"/>
            </a:br>
            <a:r>
              <a:rPr lang="pl-PL" sz="1400" b="1" dirty="0"/>
              <a:t>Pierwszym autorem </a:t>
            </a:r>
            <a:r>
              <a:rPr lang="pl-PL" sz="1400" dirty="0"/>
              <a:t>jest osoba, która wniosła największy wkład w publikowane badania </a:t>
            </a:r>
          </a:p>
          <a:p>
            <a:r>
              <a:rPr lang="pl-PL" sz="1400" dirty="0"/>
              <a:t>(przede wszystkim merytorycznie). </a:t>
            </a:r>
          </a:p>
          <a:p>
            <a:endParaRPr lang="pl-PL" sz="1400" dirty="0"/>
          </a:p>
          <a:p>
            <a:r>
              <a:rPr lang="pl-PL" sz="1400" dirty="0"/>
              <a:t>Kryteria znaczenia </a:t>
            </a:r>
            <a:r>
              <a:rPr lang="pl-PL" sz="1400" b="1" dirty="0"/>
              <a:t>ostatniego autora </a:t>
            </a:r>
            <a:r>
              <a:rPr lang="pl-PL" sz="1400" dirty="0"/>
              <a:t>bywają różne. </a:t>
            </a:r>
            <a:br>
              <a:rPr lang="pl-PL" sz="1400" dirty="0"/>
            </a:br>
            <a:r>
              <a:rPr lang="pl-PL" sz="1400" dirty="0"/>
              <a:t>Najczęściej jest to członek zespołu wyższego szczebla, który przyczynił się do ekspertyzy i wskazówek, zazwyczaj jest to kierownik grupy badawczej lub jednostki badawczej (szef zespołu).  Jest to zgodne z kryteriami ICMJE, tylko wówczas kiedy ta osoba była zaangażowana w projektowanie badań i/lub interpretację danych  oraz krytycznie przejrzała publikację.</a:t>
            </a:r>
            <a:endParaRPr lang="en-GB" sz="1400" dirty="0"/>
          </a:p>
        </p:txBody>
      </p:sp>
      <p:sp>
        <p:nvSpPr>
          <p:cNvPr id="4" name="pole tekstowe 3"/>
          <p:cNvSpPr txBox="1"/>
          <p:nvPr/>
        </p:nvSpPr>
        <p:spPr>
          <a:xfrm>
            <a:off x="0" y="31557"/>
            <a:ext cx="8424936" cy="646331"/>
          </a:xfrm>
          <a:prstGeom prst="rect">
            <a:avLst/>
          </a:prstGeom>
          <a:noFill/>
        </p:spPr>
        <p:txBody>
          <a:bodyPr wrap="square" rtlCol="0">
            <a:spAutoFit/>
          </a:bodyPr>
          <a:lstStyle/>
          <a:p>
            <a:r>
              <a:rPr lang="pl-PL" dirty="0"/>
              <a:t>Z KODEKSU ETYKI PRACOWNIKA NAUKOWEGO :</a:t>
            </a:r>
          </a:p>
          <a:p>
            <a:r>
              <a:rPr lang="pl-PL" b="1" dirty="0">
                <a:solidFill>
                  <a:prstClr val="black"/>
                </a:solidFill>
              </a:rPr>
              <a:t>Problemy współautorstwa w doniesieniach naukowych</a:t>
            </a:r>
            <a:endParaRPr lang="pl-PL" dirty="0"/>
          </a:p>
        </p:txBody>
      </p:sp>
      <p:sp>
        <p:nvSpPr>
          <p:cNvPr id="8" name="pole tekstowe 7"/>
          <p:cNvSpPr txBox="1"/>
          <p:nvPr/>
        </p:nvSpPr>
        <p:spPr>
          <a:xfrm>
            <a:off x="43794" y="764704"/>
            <a:ext cx="5536318" cy="338554"/>
          </a:xfrm>
          <a:prstGeom prst="rect">
            <a:avLst/>
          </a:prstGeom>
          <a:noFill/>
        </p:spPr>
        <p:txBody>
          <a:bodyPr wrap="square" rtlCol="0">
            <a:spAutoFit/>
          </a:bodyPr>
          <a:lstStyle/>
          <a:p>
            <a:r>
              <a:rPr lang="pl-PL" sz="1600" dirty="0"/>
              <a:t>KATEGORIE I ZASADY WSPÓŁAUTORSTWA</a:t>
            </a:r>
          </a:p>
        </p:txBody>
      </p:sp>
    </p:spTree>
    <p:extLst>
      <p:ext uri="{BB962C8B-B14F-4D97-AF65-F5344CB8AC3E}">
        <p14:creationId xmlns:p14="http://schemas.microsoft.com/office/powerpoint/2010/main" val="6628936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ierownictwo">
  <a:themeElements>
    <a:clrScheme name="Kierownictw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Kierownictw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ierownictw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821</TotalTime>
  <Words>4098</Words>
  <Application>Microsoft Office PowerPoint</Application>
  <PresentationFormat>Pokaz na ekranie (4:3)</PresentationFormat>
  <Paragraphs>376</Paragraphs>
  <Slides>39</Slides>
  <Notes>0</Notes>
  <HiddenSlides>0</HiddenSlides>
  <MMClips>0</MMClips>
  <ScaleCrop>false</ScaleCrop>
  <HeadingPairs>
    <vt:vector size="4" baseType="variant">
      <vt:variant>
        <vt:lpstr>Motyw</vt:lpstr>
      </vt:variant>
      <vt:variant>
        <vt:i4>1</vt:i4>
      </vt:variant>
      <vt:variant>
        <vt:lpstr>Tytuły slajdów</vt:lpstr>
      </vt:variant>
      <vt:variant>
        <vt:i4>39</vt:i4>
      </vt:variant>
    </vt:vector>
  </HeadingPairs>
  <TitlesOfParts>
    <vt:vector size="40" baseType="lpstr">
      <vt:lpstr>Kierownictwo</vt:lpstr>
      <vt:lpstr>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Dziękuję za uwagę</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Urszula Wojda</dc:creator>
  <cp:lastModifiedBy>Udziewulska</cp:lastModifiedBy>
  <cp:revision>114</cp:revision>
  <dcterms:created xsi:type="dcterms:W3CDTF">2019-05-30T12:40:01Z</dcterms:created>
  <dcterms:modified xsi:type="dcterms:W3CDTF">2020-06-02T11:00:45Z</dcterms:modified>
</cp:coreProperties>
</file>